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1"/>
  </p:notesMasterIdLst>
  <p:handoutMasterIdLst>
    <p:handoutMasterId r:id="rId22"/>
  </p:handoutMasterIdLst>
  <p:sldIdLst>
    <p:sldId id="295" r:id="rId2"/>
    <p:sldId id="299" r:id="rId3"/>
    <p:sldId id="290" r:id="rId4"/>
    <p:sldId id="306" r:id="rId5"/>
    <p:sldId id="307" r:id="rId6"/>
    <p:sldId id="301" r:id="rId7"/>
    <p:sldId id="297" r:id="rId8"/>
    <p:sldId id="298" r:id="rId9"/>
    <p:sldId id="302" r:id="rId10"/>
    <p:sldId id="308" r:id="rId11"/>
    <p:sldId id="304" r:id="rId12"/>
    <p:sldId id="296" r:id="rId13"/>
    <p:sldId id="300" r:id="rId14"/>
    <p:sldId id="309" r:id="rId15"/>
    <p:sldId id="305" r:id="rId16"/>
    <p:sldId id="303" r:id="rId17"/>
    <p:sldId id="311" r:id="rId18"/>
    <p:sldId id="312" r:id="rId19"/>
    <p:sldId id="31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607" autoAdjust="0"/>
  </p:normalViewPr>
  <p:slideViewPr>
    <p:cSldViewPr snapToGrid="0" snapToObjects="1">
      <p:cViewPr varScale="1">
        <p:scale>
          <a:sx n="55" d="100"/>
          <a:sy n="55" d="100"/>
        </p:scale>
        <p:origin x="1096" y="44"/>
      </p:cViewPr>
      <p:guideLst/>
    </p:cSldViewPr>
  </p:slideViewPr>
  <p:notesTextViewPr>
    <p:cViewPr>
      <p:scale>
        <a:sx n="1" d="1"/>
        <a:sy n="1" d="1"/>
      </p:scale>
      <p:origin x="0" y="-140"/>
    </p:cViewPr>
  </p:notesTextViewPr>
  <p:notesViewPr>
    <p:cSldViewPr snapToGrid="0" snapToObjects="1">
      <p:cViewPr varScale="1">
        <p:scale>
          <a:sx n="86" d="100"/>
          <a:sy n="86" d="100"/>
        </p:scale>
        <p:origin x="241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743-4F11-8EB5-C43D09993355}"/>
            </c:ext>
          </c:extLst>
        </c:ser>
        <c:ser>
          <c:idx val="1"/>
          <c:order val="1"/>
          <c:tx>
            <c:strRef>
              <c:f>Sheet1!$C$1</c:f>
              <c:strCache>
                <c:ptCount val="1"/>
                <c:pt idx="0">
                  <c:v>Series 2</c:v>
                </c:pt>
              </c:strCache>
            </c:strRef>
          </c:tx>
          <c:spPr>
            <a:solidFill>
              <a:schemeClr val="bg2"/>
            </a:solidFill>
            <a:ln>
              <a:noFill/>
            </a:ln>
            <a:effectLst/>
          </c:spPr>
          <c:invertIfNegative val="0"/>
          <c:dPt>
            <c:idx val="0"/>
            <c:invertIfNegative val="0"/>
            <c:bubble3D val="0"/>
            <c:spPr>
              <a:solidFill>
                <a:schemeClr val="bg1">
                  <a:lumMod val="95000"/>
                </a:schemeClr>
              </a:solidFill>
              <a:ln>
                <a:noFill/>
              </a:ln>
              <a:effectLst/>
            </c:spPr>
            <c:extLst>
              <c:ext xmlns:c16="http://schemas.microsoft.com/office/drawing/2014/chart" uri="{C3380CC4-5D6E-409C-BE32-E72D297353CC}">
                <c16:uniqueId val="{00000003-2743-4F11-8EB5-C43D09993355}"/>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743-4F11-8EB5-C43D0999335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743-4F11-8EB5-C43D09993355}"/>
            </c:ext>
          </c:extLst>
        </c:ser>
        <c:dLbls>
          <c:showLegendKey val="0"/>
          <c:showVal val="0"/>
          <c:showCatName val="0"/>
          <c:showSerName val="0"/>
          <c:showPercent val="0"/>
          <c:showBubbleSize val="0"/>
        </c:dLbls>
        <c:gapWidth val="219"/>
        <c:overlap val="-27"/>
        <c:axId val="96190280"/>
        <c:axId val="96186752"/>
      </c:barChart>
      <c:catAx>
        <c:axId val="96190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86752"/>
        <c:crosses val="autoZero"/>
        <c:auto val="1"/>
        <c:lblAlgn val="ctr"/>
        <c:lblOffset val="100"/>
        <c:noMultiLvlLbl val="0"/>
      </c:catAx>
      <c:valAx>
        <c:axId val="96186752"/>
        <c:scaling>
          <c:orientation val="minMax"/>
        </c:scaling>
        <c:delete val="0"/>
        <c:axPos val="l"/>
        <c:majorGridlines>
          <c:spPr>
            <a:ln w="3175" cap="flat" cmpd="sng" algn="ctr">
              <a:solidFill>
                <a:schemeClr val="tx2">
                  <a:lumMod val="10000"/>
                  <a:lumOff val="90000"/>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190280"/>
        <c:crosses val="autoZero"/>
        <c:crossBetween val="between"/>
      </c:valAx>
      <c:spPr>
        <a:noFill/>
        <a:ln>
          <a:noFill/>
        </a:ln>
        <a:effectLst/>
      </c:spPr>
    </c:plotArea>
    <c:legend>
      <c:legendPos val="b"/>
      <c:layout>
        <c:manualLayout>
          <c:xMode val="edge"/>
          <c:yMode val="edge"/>
          <c:x val="0.36855806048060696"/>
          <c:y val="0.93765847864695862"/>
          <c:w val="0.2628837840853252"/>
          <c:h val="6.2341521353041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5.png"/></Relationships>
</file>

<file path=ppt/drawings/_rels/drawing2.xml.rels><?xml version="1.0" encoding="UTF-8" standalone="yes"?>
<Relationships xmlns="http://schemas.openxmlformats.org/package/2006/relationships"><Relationship Id="rId1" Type="http://schemas.openxmlformats.org/officeDocument/2006/relationships/image" Target="../media/image6.png"/></Relationships>
</file>

<file path=ppt/drawings/_rels/drawing3.xml.rels><?xml version="1.0" encoding="UTF-8" standalone="yes"?>
<Relationships xmlns="http://schemas.openxmlformats.org/package/2006/relationships"><Relationship Id="rId1" Type="http://schemas.openxmlformats.org/officeDocument/2006/relationships/image" Target="../media/image7.png"/></Relationships>
</file>

<file path=ppt/drawings/_rels/drawing4.xml.rels><?xml version="1.0" encoding="UTF-8" standalone="yes"?>
<Relationships xmlns="http://schemas.openxmlformats.org/package/2006/relationships"><Relationship Id="rId1" Type="http://schemas.openxmlformats.org/officeDocument/2006/relationships/image" Target="../media/image8.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network of lines and dots&#10;&#10;AI-generated content may be incorrect.">
          <a:extLst xmlns:a="http://schemas.openxmlformats.org/drawingml/2006/main">
            <a:ext uri="{FF2B5EF4-FFF2-40B4-BE49-F238E27FC236}">
              <a16:creationId xmlns:a16="http://schemas.microsoft.com/office/drawing/2014/main" id="{683E5FA2-BCD7-E537-C327-FB52272FB88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813442" cy="8240275"/>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graph of a graph showing the war&#10;&#10;AI-generated content may be incorrect.">
          <a:extLst xmlns:a="http://schemas.openxmlformats.org/drawingml/2006/main">
            <a:ext uri="{FF2B5EF4-FFF2-40B4-BE49-F238E27FC236}">
              <a16:creationId xmlns:a16="http://schemas.microsoft.com/office/drawing/2014/main" id="{8DC5689B-29C3-7F55-EE52-9666FFF0E0B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222016" cy="7687748"/>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graph with red and blue squares&#10;&#10;AI-generated content may be incorrect.">
          <a:extLst xmlns:a="http://schemas.openxmlformats.org/drawingml/2006/main">
            <a:ext uri="{FF2B5EF4-FFF2-40B4-BE49-F238E27FC236}">
              <a16:creationId xmlns:a16="http://schemas.microsoft.com/office/drawing/2014/main" id="{A29C57AE-8839-C6B5-35D2-DA87EA0419D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803122" cy="7754432"/>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1</cdr:x>
      <cdr:y>1</cdr:y>
    </cdr:to>
    <cdr:pic>
      <cdr:nvPicPr>
        <cdr:cNvPr id="3" name="Picture 2" descr="A graph showing the different types of support&#10;&#10;AI-generated content may be incorrect.">
          <a:extLst xmlns:a="http://schemas.openxmlformats.org/drawingml/2006/main">
            <a:ext uri="{FF2B5EF4-FFF2-40B4-BE49-F238E27FC236}">
              <a16:creationId xmlns:a16="http://schemas.microsoft.com/office/drawing/2014/main" id="{0A17B1B4-360F-8624-C7D6-3EF69E51C2E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374437" cy="762106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5/20/2025</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5/20/2025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F9A91-77F1-FF1E-410C-F2A59A568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00834-524B-2734-7F50-C89A38DFE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A01FB5-75E9-0954-A1FC-D329F33101DA}"/>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baseline="0" dirty="0">
                <a:latin typeface="LMRoman10-Regular-Identity-H"/>
              </a:rPr>
              <a:t>If states make informed, strategic decisions to intervene in armed conflicts, they may bear greater responsibility for the violence and crimes that unfold in these contexts.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u="none" strike="noStrike" baseline="0" dirty="0">
                <a:latin typeface="LMRoman10-Regular-Identity-H"/>
              </a:rPr>
              <a:t>By broadening its focus to include the indirect consequences of state interventions, criminology can contribute to more effective policy responses and a deeper understanding of the global production and regulation of violence.</a:t>
            </a:r>
            <a:endParaRPr lang="en-US" sz="1200" dirty="0"/>
          </a:p>
          <a:p>
            <a:pPr marL="285750" indent="-2857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AAA65F0C-CF50-085A-B78B-1FD6857B1859}"/>
              </a:ext>
            </a:extLst>
          </p:cNvPr>
          <p:cNvSpPr>
            <a:spLocks noGrp="1"/>
          </p:cNvSpPr>
          <p:nvPr>
            <p:ph type="sldNum" sz="quarter" idx="5"/>
          </p:nvPr>
        </p:nvSpPr>
        <p:spPr/>
        <p:txBody>
          <a:bodyPr/>
          <a:lstStyle/>
          <a:p>
            <a:fld id="{DB303FA8-A3F3-7640-B13D-36C73B3E5587}" type="slidenum">
              <a:rPr lang="en-US" smtClean="0"/>
              <a:t>19</a:t>
            </a:fld>
            <a:endParaRPr lang="en-US" dirty="0"/>
          </a:p>
        </p:txBody>
      </p:sp>
    </p:spTree>
    <p:extLst>
      <p:ext uri="{BB962C8B-B14F-4D97-AF65-F5344CB8AC3E}">
        <p14:creationId xmlns:p14="http://schemas.microsoft.com/office/powerpoint/2010/main" val="2391447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97C69-8E17-B554-D552-E6FAB69DB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2D7CB-85C1-0FB9-510B-30D8793A9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8CCCE-A339-4717-3D4D-6FA10D5992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8E26A9-E272-68D7-950F-B052876E4EFD}"/>
              </a:ext>
            </a:extLst>
          </p:cNvPr>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3718645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baseline="0" dirty="0">
                <a:latin typeface="LMRoman10-Regular-Identity-H"/>
              </a:rPr>
              <a:t>final dataset includes 2234 observations of 123 variables on 472 dyads in 212 conflicts from 1975-2017.</a:t>
            </a:r>
          </a:p>
          <a:p>
            <a:endParaRPr lang="en-GB" dirty="0"/>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dirty="0"/>
          </a:p>
        </p:txBody>
      </p:sp>
    </p:spTree>
    <p:extLst>
      <p:ext uri="{BB962C8B-B14F-4D97-AF65-F5344CB8AC3E}">
        <p14:creationId xmlns:p14="http://schemas.microsoft.com/office/powerpoint/2010/main" val="1438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GB" sz="1800" b="0" i="0" u="none" strike="noStrike" baseline="0" dirty="0">
                <a:latin typeface="LMRoman10-Regular-Identity-H"/>
              </a:rPr>
              <a:t>FE models control for conflict dyad-level heterogeneity by accounting for within-dyad variation, thus removing time-invariant confounders specific to each dyad (Huntington-Klein (2023)). </a:t>
            </a:r>
          </a:p>
          <a:p>
            <a:pPr marL="285750" indent="-285750" algn="l">
              <a:buFont typeface="Arial" panose="020B0604020202020204" pitchFamily="34" charset="0"/>
              <a:buChar char="•"/>
            </a:pPr>
            <a:r>
              <a:rPr lang="en-GB" sz="1800" b="0" i="0" u="none" strike="noStrike" baseline="0" dirty="0">
                <a:latin typeface="LMRoman10-Regular-Identity-H"/>
              </a:rPr>
              <a:t>RE models assume individual effects are drawn from a random distribution (typically normal), which allows for estimating both within- and between-dyad variation, increasing precision and reducing standard errors (Huntington-Klein (2023)). </a:t>
            </a:r>
          </a:p>
          <a:p>
            <a:pPr marL="285750" indent="-285750" algn="l">
              <a:buFont typeface="Arial" panose="020B0604020202020204" pitchFamily="34" charset="0"/>
              <a:buChar char="•"/>
            </a:pPr>
            <a:r>
              <a:rPr lang="en-GB" sz="1800" b="0" i="0" u="none" strike="noStrike" baseline="0" dirty="0">
                <a:latin typeface="LMRoman10-Regular-Identity-H"/>
              </a:rPr>
              <a:t>The decision to include both RE and FE effects models was driven by the need to account for both within-dyad and between-dyad variations, as this enables a more comprehensive assessment of how conflict characteristics influence external support, addressing both specific within-conflict dynamics and broader patterns across conflicts.</a:t>
            </a:r>
            <a:endParaRPr lang="en-GB"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359918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12</a:t>
            </a:fld>
            <a:endParaRPr lang="en-US" dirty="0"/>
          </a:p>
        </p:txBody>
      </p:sp>
    </p:spTree>
    <p:extLst>
      <p:ext uri="{BB962C8B-B14F-4D97-AF65-F5344CB8AC3E}">
        <p14:creationId xmlns:p14="http://schemas.microsoft.com/office/powerpoint/2010/main" val="387181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8EFE4-44E3-67B9-DDE5-319AEDF7BF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C40B7-EA14-B839-807B-5D3A20F55C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3BF7A-FE3B-4B9E-07B0-76236ED481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0ED8E-0E24-719B-2AD3-A9506150615A}"/>
              </a:ext>
            </a:extLst>
          </p:cNvPr>
          <p:cNvSpPr>
            <a:spLocks noGrp="1"/>
          </p:cNvSpPr>
          <p:nvPr>
            <p:ph type="sldNum" sz="quarter" idx="5"/>
          </p:nvPr>
        </p:nvSpPr>
        <p:spPr/>
        <p:txBody>
          <a:bodyPr/>
          <a:lstStyle/>
          <a:p>
            <a:fld id="{DB303FA8-A3F3-7640-B13D-36C73B3E5587}" type="slidenum">
              <a:rPr lang="en-US" smtClean="0"/>
              <a:t>13</a:t>
            </a:fld>
            <a:endParaRPr lang="en-US" dirty="0"/>
          </a:p>
        </p:txBody>
      </p:sp>
    </p:spTree>
    <p:extLst>
      <p:ext uri="{BB962C8B-B14F-4D97-AF65-F5344CB8AC3E}">
        <p14:creationId xmlns:p14="http://schemas.microsoft.com/office/powerpoint/2010/main" val="2137044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BA455-ABED-95B6-75A5-E9B7FB7B8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08BAD-277B-91B9-AD25-DC4BC80AA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843E2-F161-C714-421A-71D9F959EB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8DB179-A5D3-0C10-7A93-39C06CFDD143}"/>
              </a:ext>
            </a:extLst>
          </p:cNvPr>
          <p:cNvSpPr>
            <a:spLocks noGrp="1"/>
          </p:cNvSpPr>
          <p:nvPr>
            <p:ph type="sldNum" sz="quarter" idx="5"/>
          </p:nvPr>
        </p:nvSpPr>
        <p:spPr/>
        <p:txBody>
          <a:bodyPr/>
          <a:lstStyle/>
          <a:p>
            <a:fld id="{DB303FA8-A3F3-7640-B13D-36C73B3E5587}" type="slidenum">
              <a:rPr lang="en-US" smtClean="0"/>
              <a:t>14</a:t>
            </a:fld>
            <a:endParaRPr lang="en-US" dirty="0"/>
          </a:p>
        </p:txBody>
      </p:sp>
    </p:spTree>
    <p:extLst>
      <p:ext uri="{BB962C8B-B14F-4D97-AF65-F5344CB8AC3E}">
        <p14:creationId xmlns:p14="http://schemas.microsoft.com/office/powerpoint/2010/main" val="117720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GB" sz="1800" b="0" i="0" u="none" strike="noStrike" baseline="0" dirty="0">
                <a:latin typeface="LMRoman10-Regular-Identity-H"/>
              </a:rPr>
              <a:t>RE models show that the provision of indirect support is more correlated to conflict characteristics than direct support, with intelligence provision being the most sensitive to these factors. </a:t>
            </a:r>
          </a:p>
          <a:p>
            <a:pPr marL="742950" lvl="1" indent="-285750" algn="l">
              <a:buFont typeface="Arial" panose="020B0604020202020204" pitchFamily="34" charset="0"/>
              <a:buChar char="•"/>
            </a:pPr>
            <a:r>
              <a:rPr lang="en-GB" sz="1800" b="0" i="0" u="none" strike="noStrike" baseline="0" dirty="0">
                <a:latin typeface="LMRoman10-Regular-Identity-H"/>
              </a:rPr>
              <a:t>This finding aligns with existing literature suggesting that indirect forms of support are often more prevalent in contemporary conflicts (Meier et al. (2023); Berlin and Malone (2023)). </a:t>
            </a:r>
          </a:p>
          <a:p>
            <a:pPr marL="285750" lvl="0" indent="-285750" algn="l">
              <a:buFont typeface="Arial" panose="020B0604020202020204" pitchFamily="34" charset="0"/>
              <a:buChar char="•"/>
            </a:pPr>
            <a:r>
              <a:rPr lang="en-GB" sz="1800" b="0" i="0" u="none" strike="noStrike" baseline="0" dirty="0">
                <a:latin typeface="LMRoman10-Regular-Identity-H"/>
              </a:rPr>
              <a:t>Especially the provision of intelligence is strongly correlated with conflict characteristics, suggesting that external actors tailor intelligence support to specific conflict dynamics rather than adopting a one-size-fits-all approach. </a:t>
            </a:r>
          </a:p>
          <a:p>
            <a:pPr marL="285750" lvl="0" indent="-285750" algn="l">
              <a:buFont typeface="Arial" panose="020B0604020202020204" pitchFamily="34" charset="0"/>
              <a:buChar char="•"/>
            </a:pPr>
            <a:r>
              <a:rPr lang="en-GB" sz="1800" b="0" i="0" u="none" strike="noStrike" baseline="0" dirty="0">
                <a:latin typeface="LMRoman10-Regular-Identity-H"/>
              </a:rPr>
              <a:t>While no trends could be discovered in the provision of direct forms of support and the correlation to different conflict characteristics of troop presence and troop support might seem counter intuitive at first, it could indicate an escalation in the provision of ES with the former being a precondition for the latter.</a:t>
            </a:r>
          </a:p>
          <a:p>
            <a:pPr marL="285750" lvl="0" indent="-285750" algn="l">
              <a:buFont typeface="Arial" panose="020B0604020202020204" pitchFamily="34" charset="0"/>
              <a:buChar char="•"/>
            </a:pPr>
            <a:r>
              <a:rPr lang="en-GB" sz="1800" b="0" i="0" u="none" strike="noStrike" baseline="0" dirty="0">
                <a:latin typeface="LMRoman10-Regular-Identity-H"/>
              </a:rPr>
              <a:t>conflict intensity (H2a) is significantly correlated to the provision of weapons, materiel and statistics, funding, and intelligence in both FE and RE models. </a:t>
            </a:r>
          </a:p>
          <a:p>
            <a:pPr marL="742950" lvl="1" indent="-285750" algn="l">
              <a:buFont typeface="Arial" panose="020B0604020202020204" pitchFamily="34" charset="0"/>
              <a:buChar char="•"/>
            </a:pPr>
            <a:r>
              <a:rPr lang="en-GB" sz="1800" b="0" i="0" u="none" strike="noStrike" baseline="0" dirty="0">
                <a:latin typeface="LMRoman10-Regular-Identity-H"/>
              </a:rPr>
              <a:t>This aligns with the argument that higher-intensity conflicts are more likely to receive ES due to concerns about spillover effects and escalation (Cunningham (2010); Gregory (2000)).</a:t>
            </a:r>
            <a:endParaRPr lang="en-GB" dirty="0"/>
          </a:p>
        </p:txBody>
      </p:sp>
      <p:sp>
        <p:nvSpPr>
          <p:cNvPr id="4" name="Slide Number Placeholder 3"/>
          <p:cNvSpPr>
            <a:spLocks noGrp="1"/>
          </p:cNvSpPr>
          <p:nvPr>
            <p:ph type="sldNum" sz="quarter" idx="5"/>
          </p:nvPr>
        </p:nvSpPr>
        <p:spPr/>
        <p:txBody>
          <a:bodyPr/>
          <a:lstStyle/>
          <a:p>
            <a:fld id="{DB303FA8-A3F3-7640-B13D-36C73B3E5587}" type="slidenum">
              <a:rPr lang="en-US" smtClean="0"/>
              <a:t>16</a:t>
            </a:fld>
            <a:endParaRPr lang="en-US" dirty="0"/>
          </a:p>
        </p:txBody>
      </p:sp>
    </p:spTree>
    <p:extLst>
      <p:ext uri="{BB962C8B-B14F-4D97-AF65-F5344CB8AC3E}">
        <p14:creationId xmlns:p14="http://schemas.microsoft.com/office/powerpoint/2010/main" val="3133938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GB" sz="1800" b="0" i="0" u="none" strike="noStrike" baseline="0" dirty="0">
                <a:latin typeface="LMRoman10-Regular-Identity-H"/>
              </a:rPr>
              <a:t>Findings suggest that coalition support (H3) is significantly associated with access to infrastructure, funding, intelligence, and access to territory in the RE model. </a:t>
            </a:r>
          </a:p>
          <a:p>
            <a:pPr marL="742950" lvl="1" indent="-285750" algn="l">
              <a:buFont typeface="Arial" panose="020B0604020202020204" pitchFamily="34" charset="0"/>
              <a:buChar char="•"/>
            </a:pPr>
            <a:r>
              <a:rPr lang="en-GB" sz="1800" b="0" i="0" u="none" strike="noStrike" baseline="0">
                <a:latin typeface="LMRoman10-Regular-Identity-H"/>
              </a:rPr>
              <a:t>However</a:t>
            </a:r>
            <a:r>
              <a:rPr lang="en-GB" sz="1800" b="0" i="0" u="none" strike="noStrike" baseline="0" dirty="0">
                <a:latin typeface="LMRoman10-Regular-Identity-H"/>
              </a:rPr>
              <a:t>, in the FE model, it shows no statistical significance at all</a:t>
            </a:r>
            <a:r>
              <a:rPr lang="en-GB" sz="1800" b="0" i="0" u="none" strike="noStrike" baseline="0">
                <a:latin typeface="LMRoman10-Regular-Identity-H"/>
              </a:rPr>
              <a:t>. </a:t>
            </a:r>
          </a:p>
          <a:p>
            <a:pPr marL="742950" lvl="1" indent="-285750" algn="l">
              <a:buFont typeface="Arial" panose="020B0604020202020204" pitchFamily="34" charset="0"/>
              <a:buChar char="•"/>
            </a:pPr>
            <a:r>
              <a:rPr lang="en-GB" sz="1800" b="0" i="0" u="none" strike="noStrike" baseline="0">
                <a:latin typeface="LMRoman10-Regular-Identity-H"/>
              </a:rPr>
              <a:t>This </a:t>
            </a:r>
            <a:r>
              <a:rPr lang="en-GB" sz="1800" b="0" i="0" u="none" strike="noStrike" baseline="0" dirty="0">
                <a:latin typeface="LMRoman10-Regular-Identity-H"/>
              </a:rPr>
              <a:t>suggests that coalition dynamics play a more prominent role in shaping the types of ES provided across different conflicts than within individual conflicts.</a:t>
            </a:r>
            <a:endParaRPr lang="en-GB" dirty="0"/>
          </a:p>
        </p:txBody>
      </p:sp>
      <p:sp>
        <p:nvSpPr>
          <p:cNvPr id="4" name="Slide Number Placeholder 3"/>
          <p:cNvSpPr>
            <a:spLocks noGrp="1"/>
          </p:cNvSpPr>
          <p:nvPr>
            <p:ph type="sldNum" sz="quarter" idx="5"/>
          </p:nvPr>
        </p:nvSpPr>
        <p:spPr/>
        <p:txBody>
          <a:bodyPr/>
          <a:lstStyle/>
          <a:p>
            <a:fld id="{DB303FA8-A3F3-7640-B13D-36C73B3E5587}" type="slidenum">
              <a:rPr lang="en-US" smtClean="0"/>
              <a:t>17</a:t>
            </a:fld>
            <a:endParaRPr lang="en-US" dirty="0"/>
          </a:p>
        </p:txBody>
      </p:sp>
    </p:spTree>
    <p:extLst>
      <p:ext uri="{BB962C8B-B14F-4D97-AF65-F5344CB8AC3E}">
        <p14:creationId xmlns:p14="http://schemas.microsoft.com/office/powerpoint/2010/main" val="197578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5/20/2025</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5/20/2025</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5/20/2025</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5/20/2025</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Undergraduate Dissertation Conference</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3090" y="497305"/>
            <a:ext cx="9205078" cy="5149516"/>
          </a:xfrm>
        </p:spPr>
        <p:txBody>
          <a:bodyPr/>
          <a:lstStyle/>
          <a:p>
            <a:r>
              <a:rPr lang="en-US" sz="4400" dirty="0"/>
              <a:t>Cold Calculations – </a:t>
            </a:r>
            <a:br>
              <a:rPr lang="en-US" sz="4400" dirty="0"/>
            </a:br>
            <a:r>
              <a:rPr lang="en-US" sz="4400" dirty="0"/>
              <a:t>How conflict characteristics shape external support in armed conflicts</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55B0-E007-CCAA-1DAF-F6B43BB62F69}"/>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C4CDDC25-892B-5112-D399-58FE9822DC93}"/>
              </a:ext>
            </a:extLst>
          </p:cNvPr>
          <p:cNvSpPr>
            <a:spLocks noGrp="1"/>
          </p:cNvSpPr>
          <p:nvPr>
            <p:ph idx="4294967295"/>
          </p:nvPr>
        </p:nvSpPr>
        <p:spPr>
          <a:xfrm>
            <a:off x="830263" y="1266516"/>
            <a:ext cx="10532281" cy="4495765"/>
          </a:xfrm>
        </p:spPr>
        <p:txBody>
          <a:bodyPr>
            <a:normAutofit/>
          </a:bodyPr>
          <a:lstStyle/>
          <a:p>
            <a:pPr algn="l"/>
            <a:r>
              <a:rPr lang="en-GB" sz="1800" b="0" i="0" u="none" strike="noStrike" baseline="0" dirty="0"/>
              <a:t>UCDP Dyadic dataset (Version 18.1) (Harbom et al. (2008); Pettersson and Eck (2018))</a:t>
            </a:r>
          </a:p>
          <a:p>
            <a:pPr algn="l"/>
            <a:r>
              <a:rPr lang="en-GB" sz="1800" b="0" i="0" u="none" strike="noStrike" baseline="0" dirty="0"/>
              <a:t>UCDP External Support dataset (ESD) (Version 18.1) (Meier et al. (2023))</a:t>
            </a:r>
            <a:endParaRPr lang="en-US" sz="1800" dirty="0"/>
          </a:p>
          <a:p>
            <a:r>
              <a:rPr lang="en-US" sz="1800" dirty="0"/>
              <a:t>Unit of analysis: dyad-year</a:t>
            </a:r>
          </a:p>
        </p:txBody>
      </p:sp>
      <p:sp>
        <p:nvSpPr>
          <p:cNvPr id="11" name="Title 10">
            <a:extLst>
              <a:ext uri="{FF2B5EF4-FFF2-40B4-BE49-F238E27FC236}">
                <a16:creationId xmlns:a16="http://schemas.microsoft.com/office/drawing/2014/main" id="{8EBB1DD8-2647-335E-7E5B-5BA2ED42313B}"/>
              </a:ext>
            </a:extLst>
          </p:cNvPr>
          <p:cNvSpPr>
            <a:spLocks noGrp="1"/>
          </p:cNvSpPr>
          <p:nvPr>
            <p:ph type="title"/>
          </p:nvPr>
        </p:nvSpPr>
        <p:spPr>
          <a:xfrm>
            <a:off x="830269" y="168721"/>
            <a:ext cx="10523531" cy="583800"/>
          </a:xfrm>
        </p:spPr>
        <p:txBody>
          <a:bodyPr>
            <a:normAutofit/>
          </a:bodyPr>
          <a:lstStyle/>
          <a:p>
            <a:r>
              <a:rPr lang="en-US" dirty="0"/>
              <a:t>Data</a:t>
            </a:r>
          </a:p>
        </p:txBody>
      </p:sp>
    </p:spTree>
    <p:extLst>
      <p:ext uri="{BB962C8B-B14F-4D97-AF65-F5344CB8AC3E}">
        <p14:creationId xmlns:p14="http://schemas.microsoft.com/office/powerpoint/2010/main" val="30383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F984-57BB-A8AF-E9E8-61482E8C986E}"/>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9725F1F-A695-A61F-14FF-8044C58A6A0A}"/>
              </a:ext>
            </a:extLst>
          </p:cNvPr>
          <p:cNvSpPr>
            <a:spLocks noGrp="1"/>
          </p:cNvSpPr>
          <p:nvPr>
            <p:ph idx="4294967295"/>
          </p:nvPr>
        </p:nvSpPr>
        <p:spPr>
          <a:xfrm>
            <a:off x="830263" y="1266516"/>
            <a:ext cx="10532281" cy="4495765"/>
          </a:xfrm>
        </p:spPr>
        <p:txBody>
          <a:bodyPr>
            <a:normAutofit/>
          </a:bodyPr>
          <a:lstStyle/>
          <a:p>
            <a:r>
              <a:rPr lang="en-US" sz="1800" dirty="0"/>
              <a:t>Descriptive statistics</a:t>
            </a:r>
          </a:p>
          <a:p>
            <a:r>
              <a:rPr lang="en-US" sz="1800" dirty="0"/>
              <a:t>Random and fixed effects logistic regression</a:t>
            </a:r>
          </a:p>
          <a:p>
            <a:pPr lvl="1"/>
            <a:r>
              <a:rPr lang="en-GB" sz="1800" b="0" i="0" u="none" strike="noStrike" baseline="0" dirty="0"/>
              <a:t>overall provision of support, troop support, and foreign troop presence failed to converge and were consequently re-estimated using Poisson Pseudo Maximum Likelihood (PPML) models</a:t>
            </a:r>
            <a:endParaRPr lang="en-US" sz="1800" dirty="0"/>
          </a:p>
        </p:txBody>
      </p:sp>
      <p:sp>
        <p:nvSpPr>
          <p:cNvPr id="11" name="Title 10">
            <a:extLst>
              <a:ext uri="{FF2B5EF4-FFF2-40B4-BE49-F238E27FC236}">
                <a16:creationId xmlns:a16="http://schemas.microsoft.com/office/drawing/2014/main" id="{2378179A-7E27-7D59-404A-28056B31D79B}"/>
              </a:ext>
            </a:extLst>
          </p:cNvPr>
          <p:cNvSpPr>
            <a:spLocks noGrp="1"/>
          </p:cNvSpPr>
          <p:nvPr>
            <p:ph type="title"/>
          </p:nvPr>
        </p:nvSpPr>
        <p:spPr>
          <a:xfrm>
            <a:off x="830269" y="168721"/>
            <a:ext cx="10523531" cy="583800"/>
          </a:xfrm>
        </p:spPr>
        <p:txBody>
          <a:bodyPr>
            <a:normAutofit/>
          </a:bodyPr>
          <a:lstStyle/>
          <a:p>
            <a:r>
              <a:rPr lang="en-US" dirty="0"/>
              <a:t>Methodology</a:t>
            </a:r>
          </a:p>
        </p:txBody>
      </p:sp>
    </p:spTree>
    <p:extLst>
      <p:ext uri="{BB962C8B-B14F-4D97-AF65-F5344CB8AC3E}">
        <p14:creationId xmlns:p14="http://schemas.microsoft.com/office/powerpoint/2010/main" val="202567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4EBBAEB0-64A5-4AAB-BD83-8E1FA8262ABA}"/>
              </a:ext>
            </a:extLst>
          </p:cNvPr>
          <p:cNvGraphicFramePr>
            <a:graphicFrameLocks noGrp="1"/>
          </p:cNvGraphicFramePr>
          <p:nvPr>
            <p:ph sz="quarter" idx="10"/>
            <p:extLst>
              <p:ext uri="{D42A27DB-BD31-4B8C-83A1-F6EECF244321}">
                <p14:modId xmlns:p14="http://schemas.microsoft.com/office/powerpoint/2010/main" val="3069816403"/>
              </p:ext>
            </p:extLst>
          </p:nvPr>
        </p:nvGraphicFramePr>
        <p:xfrm>
          <a:off x="1"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836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5AA0D-B6B7-EB9B-6B53-98B7E15FC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3B468-2065-859A-1AEC-67C18F7A9BA4}"/>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241F97C7-9FFC-87CE-5BA2-A691AFEF6494}"/>
              </a:ext>
            </a:extLst>
          </p:cNvPr>
          <p:cNvGraphicFramePr>
            <a:graphicFrameLocks noGrp="1"/>
          </p:cNvGraphicFramePr>
          <p:nvPr>
            <p:ph sz="quarter" idx="10"/>
            <p:extLst>
              <p:ext uri="{D42A27DB-BD31-4B8C-83A1-F6EECF244321}">
                <p14:modId xmlns:p14="http://schemas.microsoft.com/office/powerpoint/2010/main" val="2994455477"/>
              </p:ext>
            </p:extLst>
          </p:nvPr>
        </p:nvGraphicFramePr>
        <p:xfrm>
          <a:off x="1" y="0"/>
          <a:ext cx="12192000"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431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BF46-1DD5-2EFB-7866-BE9F882DC1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A5F83-B867-08C6-77F1-3D7502FE159A}"/>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85E9BFA6-B195-DFF2-1BD7-ADBEC532A73B}"/>
              </a:ext>
            </a:extLst>
          </p:cNvPr>
          <p:cNvGraphicFramePr>
            <a:graphicFrameLocks noGrp="1"/>
          </p:cNvGraphicFramePr>
          <p:nvPr>
            <p:ph sz="quarter" idx="10"/>
            <p:extLst>
              <p:ext uri="{D42A27DB-BD31-4B8C-83A1-F6EECF244321}">
                <p14:modId xmlns:p14="http://schemas.microsoft.com/office/powerpoint/2010/main" val="3060828365"/>
              </p:ext>
            </p:extLst>
          </p:nvPr>
        </p:nvGraphicFramePr>
        <p:xfrm>
          <a:off x="1" y="0"/>
          <a:ext cx="12192000"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1165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7D8E1-8E97-04F4-D9FA-22EB9DC2EEAF}"/>
            </a:ext>
          </a:extLst>
        </p:cNvPr>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10723942-96FE-3A4E-EE21-CEA14AE5BBD7}"/>
              </a:ext>
            </a:extLst>
          </p:cNvPr>
          <p:cNvGraphicFramePr>
            <a:graphicFrameLocks noGrp="1"/>
          </p:cNvGraphicFramePr>
          <p:nvPr>
            <p:ph idx="4294967295"/>
            <p:extLst>
              <p:ext uri="{D42A27DB-BD31-4B8C-83A1-F6EECF244321}">
                <p14:modId xmlns:p14="http://schemas.microsoft.com/office/powerpoint/2010/main" val="594419166"/>
              </p:ext>
            </p:extLst>
          </p:nvPr>
        </p:nvGraphicFramePr>
        <p:xfrm>
          <a:off x="0" y="752520"/>
          <a:ext cx="12192000" cy="6105479"/>
        </p:xfrm>
        <a:graphic>
          <a:graphicData uri="http://schemas.openxmlformats.org/drawingml/2006/table">
            <a:tbl>
              <a:tblPr firstRow="1" bandRow="1">
                <a:tableStyleId>{793D81CF-94F2-401A-BA57-92F5A7B2D0C5}</a:tableStyleId>
              </a:tblPr>
              <a:tblGrid>
                <a:gridCol w="1219200">
                  <a:extLst>
                    <a:ext uri="{9D8B030D-6E8A-4147-A177-3AD203B41FA5}">
                      <a16:colId xmlns:a16="http://schemas.microsoft.com/office/drawing/2014/main" val="4141392766"/>
                    </a:ext>
                  </a:extLst>
                </a:gridCol>
                <a:gridCol w="1219200">
                  <a:extLst>
                    <a:ext uri="{9D8B030D-6E8A-4147-A177-3AD203B41FA5}">
                      <a16:colId xmlns:a16="http://schemas.microsoft.com/office/drawing/2014/main" val="4023593264"/>
                    </a:ext>
                  </a:extLst>
                </a:gridCol>
                <a:gridCol w="1056362">
                  <a:extLst>
                    <a:ext uri="{9D8B030D-6E8A-4147-A177-3AD203B41FA5}">
                      <a16:colId xmlns:a16="http://schemas.microsoft.com/office/drawing/2014/main" val="1058402859"/>
                    </a:ext>
                  </a:extLst>
                </a:gridCol>
                <a:gridCol w="1352811">
                  <a:extLst>
                    <a:ext uri="{9D8B030D-6E8A-4147-A177-3AD203B41FA5}">
                      <a16:colId xmlns:a16="http://schemas.microsoft.com/office/drawing/2014/main" val="2378174847"/>
                    </a:ext>
                  </a:extLst>
                </a:gridCol>
                <a:gridCol w="1248427">
                  <a:extLst>
                    <a:ext uri="{9D8B030D-6E8A-4147-A177-3AD203B41FA5}">
                      <a16:colId xmlns:a16="http://schemas.microsoft.com/office/drawing/2014/main" val="2222948940"/>
                    </a:ext>
                  </a:extLst>
                </a:gridCol>
                <a:gridCol w="1219200">
                  <a:extLst>
                    <a:ext uri="{9D8B030D-6E8A-4147-A177-3AD203B41FA5}">
                      <a16:colId xmlns:a16="http://schemas.microsoft.com/office/drawing/2014/main" val="2748188774"/>
                    </a:ext>
                  </a:extLst>
                </a:gridCol>
                <a:gridCol w="1503123">
                  <a:extLst>
                    <a:ext uri="{9D8B030D-6E8A-4147-A177-3AD203B41FA5}">
                      <a16:colId xmlns:a16="http://schemas.microsoft.com/office/drawing/2014/main" val="2100105305"/>
                    </a:ext>
                  </a:extLst>
                </a:gridCol>
                <a:gridCol w="935277">
                  <a:extLst>
                    <a:ext uri="{9D8B030D-6E8A-4147-A177-3AD203B41FA5}">
                      <a16:colId xmlns:a16="http://schemas.microsoft.com/office/drawing/2014/main" val="2790714183"/>
                    </a:ext>
                  </a:extLst>
                </a:gridCol>
                <a:gridCol w="1219200">
                  <a:extLst>
                    <a:ext uri="{9D8B030D-6E8A-4147-A177-3AD203B41FA5}">
                      <a16:colId xmlns:a16="http://schemas.microsoft.com/office/drawing/2014/main" val="1029536707"/>
                    </a:ext>
                  </a:extLst>
                </a:gridCol>
                <a:gridCol w="1219200">
                  <a:extLst>
                    <a:ext uri="{9D8B030D-6E8A-4147-A177-3AD203B41FA5}">
                      <a16:colId xmlns:a16="http://schemas.microsoft.com/office/drawing/2014/main" val="3495728487"/>
                    </a:ext>
                  </a:extLst>
                </a:gridCol>
              </a:tblGrid>
              <a:tr h="840979">
                <a:tc>
                  <a:txBody>
                    <a:bodyPr/>
                    <a:lstStyle/>
                    <a:p>
                      <a:r>
                        <a:rPr lang="en-US" sz="1200" dirty="0"/>
                        <a:t>Intercept</a:t>
                      </a:r>
                      <a:endParaRPr lang="en-GB" sz="1200" dirty="0"/>
                    </a:p>
                  </a:txBody>
                  <a:tcPr/>
                </a:tc>
                <a:tc>
                  <a:txBody>
                    <a:bodyPr/>
                    <a:lstStyle/>
                    <a:p>
                      <a:r>
                        <a:rPr lang="en-US" sz="1200" dirty="0"/>
                        <a:t>Troop support </a:t>
                      </a:r>
                      <a:endParaRPr lang="en-GB" sz="1200" dirty="0"/>
                    </a:p>
                  </a:txBody>
                  <a:tcPr/>
                </a:tc>
                <a:tc>
                  <a:txBody>
                    <a:bodyPr/>
                    <a:lstStyle/>
                    <a:p>
                      <a:r>
                        <a:rPr lang="en-US" sz="1200" dirty="0"/>
                        <a:t>Troop presence</a:t>
                      </a:r>
                      <a:endParaRPr lang="en-GB" sz="1200" dirty="0"/>
                    </a:p>
                  </a:txBody>
                  <a:tcPr/>
                </a:tc>
                <a:tc>
                  <a:txBody>
                    <a:bodyPr/>
                    <a:lstStyle/>
                    <a:p>
                      <a:r>
                        <a:rPr lang="en-US" sz="1200" dirty="0"/>
                        <a:t>Access to infrastructure</a:t>
                      </a:r>
                      <a:endParaRPr lang="en-GB" sz="1200" dirty="0"/>
                    </a:p>
                  </a:txBody>
                  <a:tcPr/>
                </a:tc>
                <a:tc>
                  <a:txBody>
                    <a:bodyPr/>
                    <a:lstStyle/>
                    <a:p>
                      <a:r>
                        <a:rPr lang="en-US" sz="1200" dirty="0"/>
                        <a:t>Weapons</a:t>
                      </a:r>
                      <a:endParaRPr lang="en-GB" sz="1200" dirty="0"/>
                    </a:p>
                  </a:txBody>
                  <a:tcPr/>
                </a:tc>
                <a:tc>
                  <a:txBody>
                    <a:bodyPr/>
                    <a:lstStyle/>
                    <a:p>
                      <a:r>
                        <a:rPr lang="en-US" sz="1200" dirty="0"/>
                        <a:t>Materiel and statistics</a:t>
                      </a:r>
                      <a:endParaRPr lang="en-GB" sz="1200" dirty="0"/>
                    </a:p>
                  </a:txBody>
                  <a:tcPr/>
                </a:tc>
                <a:tc>
                  <a:txBody>
                    <a:bodyPr/>
                    <a:lstStyle/>
                    <a:p>
                      <a:r>
                        <a:rPr lang="en-US" sz="1200" dirty="0"/>
                        <a:t>Training and expertise</a:t>
                      </a:r>
                      <a:endParaRPr lang="en-GB" sz="1200" dirty="0"/>
                    </a:p>
                  </a:txBody>
                  <a:tcPr/>
                </a:tc>
                <a:tc>
                  <a:txBody>
                    <a:bodyPr/>
                    <a:lstStyle/>
                    <a:p>
                      <a:r>
                        <a:rPr lang="en-US" sz="1200" dirty="0"/>
                        <a:t>Funding</a:t>
                      </a:r>
                      <a:endParaRPr lang="en-GB" sz="1200" dirty="0"/>
                    </a:p>
                  </a:txBody>
                  <a:tcPr/>
                </a:tc>
                <a:tc>
                  <a:txBody>
                    <a:bodyPr/>
                    <a:lstStyle/>
                    <a:p>
                      <a:r>
                        <a:rPr lang="en-US" sz="1200" dirty="0"/>
                        <a:t>Intelligence</a:t>
                      </a:r>
                      <a:endParaRPr lang="en-GB" sz="1200" dirty="0"/>
                    </a:p>
                  </a:txBody>
                  <a:tcPr/>
                </a:tc>
                <a:tc>
                  <a:txBody>
                    <a:bodyPr/>
                    <a:lstStyle/>
                    <a:p>
                      <a:r>
                        <a:rPr lang="en-US" sz="1200" dirty="0"/>
                        <a:t>Access to territory</a:t>
                      </a:r>
                      <a:endParaRPr lang="en-GB" sz="1200" dirty="0"/>
                    </a:p>
                  </a:txBody>
                  <a:tcPr/>
                </a:tc>
                <a:extLst>
                  <a:ext uri="{0D108BD9-81ED-4DB2-BD59-A6C34878D82A}">
                    <a16:rowId xmlns:a16="http://schemas.microsoft.com/office/drawing/2014/main" val="439803349"/>
                  </a:ext>
                </a:extLst>
              </a:tr>
              <a:tr h="1203381">
                <a:tc>
                  <a:txBody>
                    <a:bodyPr/>
                    <a:lstStyle/>
                    <a:p>
                      <a:r>
                        <a:rPr lang="en-US" sz="1200" dirty="0"/>
                        <a:t>Type of conflict</a:t>
                      </a:r>
                      <a:endParaRPr lang="en-GB" sz="1200" dirty="0"/>
                    </a:p>
                  </a:txBody>
                  <a:tcPr/>
                </a:tc>
                <a:tc>
                  <a:txBody>
                    <a:bodyPr/>
                    <a:lstStyle/>
                    <a:p>
                      <a:r>
                        <a:rPr lang="en-US" sz="1200" dirty="0"/>
                        <a:t>*** (</a:t>
                      </a:r>
                      <a:r>
                        <a:rPr lang="en-US" sz="1200" dirty="0" err="1"/>
                        <a:t>Internationalised</a:t>
                      </a:r>
                      <a:r>
                        <a:rPr lang="en-US" sz="1200" dirty="0"/>
                        <a:t> Intrastate)</a:t>
                      </a:r>
                      <a:endParaRPr lang="en-GB" sz="1200" dirty="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r>
                        <a:rPr lang="en-US" sz="1200" dirty="0"/>
                        <a:t>. (</a:t>
                      </a:r>
                      <a:r>
                        <a:rPr lang="en-US" sz="1200" dirty="0" err="1"/>
                        <a:t>Internationalised</a:t>
                      </a:r>
                      <a:r>
                        <a:rPr lang="en-US" sz="1200" dirty="0"/>
                        <a:t> Intrastate)</a:t>
                      </a:r>
                      <a:endParaRPr lang="en-GB" sz="1200" dirty="0"/>
                    </a:p>
                  </a:txBody>
                  <a:tcPr/>
                </a:tc>
                <a:tc>
                  <a:txBody>
                    <a:bodyPr/>
                    <a:lstStyle/>
                    <a:p>
                      <a:endParaRPr lang="en-GB" sz="1200"/>
                    </a:p>
                  </a:txBody>
                  <a:tcPr/>
                </a:tc>
                <a:tc>
                  <a:txBody>
                    <a:bodyPr/>
                    <a:lstStyle/>
                    <a:p>
                      <a:endParaRPr lang="en-GB" sz="1200"/>
                    </a:p>
                  </a:txBody>
                  <a:tcPr/>
                </a:tc>
                <a:tc>
                  <a:txBody>
                    <a:bodyPr/>
                    <a:lstStyle/>
                    <a:p>
                      <a:endParaRPr lang="en-GB" sz="1200"/>
                    </a:p>
                  </a:txBody>
                  <a:tcPr/>
                </a:tc>
                <a:extLst>
                  <a:ext uri="{0D108BD9-81ED-4DB2-BD59-A6C34878D82A}">
                    <a16:rowId xmlns:a16="http://schemas.microsoft.com/office/drawing/2014/main" val="1309325398"/>
                  </a:ext>
                </a:extLst>
              </a:tr>
              <a:tr h="401127">
                <a:tc>
                  <a:txBody>
                    <a:bodyPr/>
                    <a:lstStyle/>
                    <a:p>
                      <a:r>
                        <a:rPr lang="en-US" sz="1200" dirty="0"/>
                        <a:t>Intensity</a:t>
                      </a:r>
                      <a:endParaRPr lang="en-GB" sz="1200" dirty="0"/>
                    </a:p>
                  </a:txBody>
                  <a:tcPr/>
                </a:tc>
                <a:tc>
                  <a:txBody>
                    <a:bodyPr/>
                    <a:lstStyle/>
                    <a:p>
                      <a:endParaRPr lang="en-GB" sz="1200" dirty="0"/>
                    </a:p>
                  </a:txBody>
                  <a:tcPr/>
                </a:tc>
                <a:tc>
                  <a:txBody>
                    <a:bodyPr/>
                    <a:lstStyle/>
                    <a:p>
                      <a:endParaRPr lang="en-GB" sz="1200"/>
                    </a:p>
                  </a:txBody>
                  <a:tcPr/>
                </a:tc>
                <a:tc>
                  <a:txBody>
                    <a:bodyPr/>
                    <a:lstStyle/>
                    <a:p>
                      <a:endParaRPr lang="en-GB" sz="1200"/>
                    </a:p>
                  </a:txBody>
                  <a:tcPr/>
                </a:tc>
                <a:tc>
                  <a:txBody>
                    <a:bodyPr/>
                    <a:lstStyle/>
                    <a:p>
                      <a:r>
                        <a:rPr lang="en-US" sz="1200" dirty="0"/>
                        <a:t>* (War)</a:t>
                      </a:r>
                      <a:endParaRPr lang="en-GB" sz="1200" dirty="0"/>
                    </a:p>
                  </a:txBody>
                  <a:tcPr/>
                </a:tc>
                <a:tc>
                  <a:txBody>
                    <a:bodyPr/>
                    <a:lstStyle/>
                    <a:p>
                      <a:r>
                        <a:rPr lang="en-US" sz="1200" dirty="0"/>
                        <a:t>. (War)</a:t>
                      </a:r>
                      <a:endParaRPr lang="en-GB" sz="1200" dirty="0"/>
                    </a:p>
                  </a:txBody>
                  <a:tcPr/>
                </a:tc>
                <a:tc>
                  <a:txBody>
                    <a:bodyPr/>
                    <a:lstStyle/>
                    <a:p>
                      <a:endParaRPr lang="en-GB" sz="1200"/>
                    </a:p>
                  </a:txBody>
                  <a:tcPr/>
                </a:tc>
                <a:tc>
                  <a:txBody>
                    <a:bodyPr/>
                    <a:lstStyle/>
                    <a:p>
                      <a:r>
                        <a:rPr lang="en-US" sz="1200" dirty="0"/>
                        <a:t>* (War)</a:t>
                      </a:r>
                      <a:endParaRPr lang="en-GB" sz="1200" dirty="0"/>
                    </a:p>
                  </a:txBody>
                  <a:tcPr/>
                </a:tc>
                <a:tc>
                  <a:txBody>
                    <a:bodyPr/>
                    <a:lstStyle/>
                    <a:p>
                      <a:r>
                        <a:rPr lang="en-US" sz="1200" dirty="0"/>
                        <a:t>. (War)</a:t>
                      </a:r>
                      <a:endParaRPr lang="en-GB" sz="1200" dirty="0"/>
                    </a:p>
                  </a:txBody>
                  <a:tcPr/>
                </a:tc>
                <a:tc>
                  <a:txBody>
                    <a:bodyPr/>
                    <a:lstStyle/>
                    <a:p>
                      <a:endParaRPr lang="en-GB" sz="1200"/>
                    </a:p>
                  </a:txBody>
                  <a:tcPr/>
                </a:tc>
                <a:extLst>
                  <a:ext uri="{0D108BD9-81ED-4DB2-BD59-A6C34878D82A}">
                    <a16:rowId xmlns:a16="http://schemas.microsoft.com/office/drawing/2014/main" val="1519713371"/>
                  </a:ext>
                </a:extLst>
              </a:tr>
              <a:tr h="401127">
                <a:tc>
                  <a:txBody>
                    <a:bodyPr/>
                    <a:lstStyle/>
                    <a:p>
                      <a:r>
                        <a:rPr lang="en-US" sz="1200" dirty="0"/>
                        <a:t>Duration</a:t>
                      </a:r>
                      <a:endParaRPr lang="en-GB" sz="1200" dirty="0"/>
                    </a:p>
                  </a:txBody>
                  <a:tcPr/>
                </a:tc>
                <a:tc>
                  <a:txBody>
                    <a:bodyPr/>
                    <a:lstStyle/>
                    <a:p>
                      <a:endParaRPr lang="en-GB" sz="1200" dirty="0"/>
                    </a:p>
                  </a:txBody>
                  <a:tcPr/>
                </a:tc>
                <a:tc>
                  <a:txBody>
                    <a:bodyPr/>
                    <a:lstStyle/>
                    <a:p>
                      <a:endParaRPr lang="en-GB" sz="1200"/>
                    </a:p>
                  </a:txBody>
                  <a:tcPr/>
                </a:tc>
                <a:tc>
                  <a:txBody>
                    <a:bodyPr/>
                    <a:lstStyle/>
                    <a:p>
                      <a:endParaRPr lang="en-GB" sz="1200"/>
                    </a:p>
                  </a:txBody>
                  <a:tcPr/>
                </a:tc>
                <a:tc>
                  <a:txBody>
                    <a:bodyPr/>
                    <a:lstStyle/>
                    <a:p>
                      <a:r>
                        <a:rPr lang="en-US" sz="1200" dirty="0"/>
                        <a:t>*</a:t>
                      </a:r>
                      <a:endParaRPr lang="en-GB" sz="1200" dirty="0"/>
                    </a:p>
                  </a:txBody>
                  <a:tcPr/>
                </a:tc>
                <a:tc>
                  <a:txBody>
                    <a:bodyPr/>
                    <a:lstStyle/>
                    <a:p>
                      <a:endParaRPr lang="en-GB" sz="1200" dirty="0"/>
                    </a:p>
                  </a:txBody>
                  <a:tcPr/>
                </a:tc>
                <a:tc>
                  <a:txBody>
                    <a:bodyPr/>
                    <a:lstStyle/>
                    <a:p>
                      <a:endParaRPr lang="en-GB" sz="120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endParaRPr lang="en-GB" sz="1200"/>
                    </a:p>
                  </a:txBody>
                  <a:tcPr/>
                </a:tc>
                <a:extLst>
                  <a:ext uri="{0D108BD9-81ED-4DB2-BD59-A6C34878D82A}">
                    <a16:rowId xmlns:a16="http://schemas.microsoft.com/office/drawing/2014/main" val="2057301860"/>
                  </a:ext>
                </a:extLst>
              </a:tr>
              <a:tr h="426052">
                <a:tc>
                  <a:txBody>
                    <a:bodyPr/>
                    <a:lstStyle/>
                    <a:p>
                      <a:r>
                        <a:rPr lang="en-US" sz="1200" dirty="0"/>
                        <a:t>9/11</a:t>
                      </a:r>
                      <a:endParaRPr lang="en-GB" sz="1200" dirty="0"/>
                    </a:p>
                  </a:txBody>
                  <a:tcPr/>
                </a:tc>
                <a:tc>
                  <a:txBody>
                    <a:bodyPr/>
                    <a:lstStyle/>
                    <a:p>
                      <a:endParaRPr lang="en-GB" sz="1200" dirty="0"/>
                    </a:p>
                  </a:txBody>
                  <a:tcPr/>
                </a:tc>
                <a:tc>
                  <a:txBody>
                    <a:bodyPr/>
                    <a:lstStyle/>
                    <a:p>
                      <a:r>
                        <a:rPr lang="en-US" sz="1200" dirty="0"/>
                        <a:t>*** (After)</a:t>
                      </a:r>
                      <a:endParaRPr lang="en-GB" sz="1200" dirty="0"/>
                    </a:p>
                  </a:txBody>
                  <a:tcPr/>
                </a:tc>
                <a:tc>
                  <a:txBody>
                    <a:bodyPr/>
                    <a:lstStyle/>
                    <a:p>
                      <a:endParaRPr lang="en-GB" sz="1200" dirty="0"/>
                    </a:p>
                  </a:txBody>
                  <a:tcPr/>
                </a:tc>
                <a:tc>
                  <a:txBody>
                    <a:bodyPr/>
                    <a:lstStyle/>
                    <a:p>
                      <a:r>
                        <a:rPr lang="en-US" sz="1200" dirty="0"/>
                        <a:t>* (After)</a:t>
                      </a:r>
                      <a:endParaRPr lang="en-GB" sz="1200" dirty="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endParaRPr lang="en-GB" sz="1200" dirty="0"/>
                    </a:p>
                  </a:txBody>
                  <a:tcPr/>
                </a:tc>
                <a:tc>
                  <a:txBody>
                    <a:bodyPr/>
                    <a:lstStyle/>
                    <a:p>
                      <a:r>
                        <a:rPr lang="en-US" sz="1200" dirty="0"/>
                        <a:t>. (After)</a:t>
                      </a:r>
                      <a:endParaRPr lang="en-GB" sz="1200" dirty="0"/>
                    </a:p>
                  </a:txBody>
                  <a:tcPr/>
                </a:tc>
                <a:extLst>
                  <a:ext uri="{0D108BD9-81ED-4DB2-BD59-A6C34878D82A}">
                    <a16:rowId xmlns:a16="http://schemas.microsoft.com/office/drawing/2014/main" val="946162400"/>
                  </a:ext>
                </a:extLst>
              </a:tr>
              <a:tr h="426052">
                <a:tc>
                  <a:txBody>
                    <a:bodyPr/>
                    <a:lstStyle/>
                    <a:p>
                      <a:r>
                        <a:rPr lang="en-US" sz="1200" dirty="0"/>
                        <a:t>Cold War</a:t>
                      </a:r>
                      <a:endParaRPr lang="en-GB" sz="1200" dirty="0"/>
                    </a:p>
                  </a:txBody>
                  <a:tcPr/>
                </a:tc>
                <a:tc>
                  <a:txBody>
                    <a:bodyPr/>
                    <a:lstStyle/>
                    <a:p>
                      <a:endParaRPr lang="en-GB" sz="1200" dirty="0"/>
                    </a:p>
                  </a:txBody>
                  <a:tcPr/>
                </a:tc>
                <a:tc>
                  <a:txBody>
                    <a:bodyPr/>
                    <a:lstStyle/>
                    <a:p>
                      <a:r>
                        <a:rPr lang="en-US" sz="1200" dirty="0"/>
                        <a:t>*** (After</a:t>
                      </a:r>
                      <a:endParaRPr lang="en-GB" sz="1200" dirty="0"/>
                    </a:p>
                  </a:txBody>
                  <a:tcPr/>
                </a:tc>
                <a:tc>
                  <a:txBody>
                    <a:bodyPr/>
                    <a:lstStyle/>
                    <a:p>
                      <a:endParaRPr lang="en-GB" sz="1200"/>
                    </a:p>
                  </a:txBody>
                  <a:tcPr/>
                </a:tc>
                <a:tc>
                  <a:txBody>
                    <a:bodyPr/>
                    <a:lstStyle/>
                    <a:p>
                      <a:r>
                        <a:rPr lang="en-US" sz="1200" dirty="0"/>
                        <a:t>. (After)</a:t>
                      </a:r>
                      <a:endParaRPr lang="en-GB" sz="1200" dirty="0"/>
                    </a:p>
                  </a:txBody>
                  <a:tcPr/>
                </a:tc>
                <a:tc>
                  <a:txBody>
                    <a:bodyPr/>
                    <a:lstStyle/>
                    <a:p>
                      <a:endParaRPr lang="en-GB" sz="1200"/>
                    </a:p>
                  </a:txBody>
                  <a:tcPr/>
                </a:tc>
                <a:tc>
                  <a:txBody>
                    <a:bodyPr/>
                    <a:lstStyle/>
                    <a:p>
                      <a:r>
                        <a:rPr lang="en-US" sz="1200" dirty="0"/>
                        <a:t>. (After)</a:t>
                      </a:r>
                      <a:endParaRPr lang="en-GB" sz="1200" dirty="0"/>
                    </a:p>
                  </a:txBody>
                  <a:tcPr/>
                </a:tc>
                <a:tc>
                  <a:txBody>
                    <a:bodyPr/>
                    <a:lstStyle/>
                    <a:p>
                      <a:endParaRPr lang="en-GB" sz="1200"/>
                    </a:p>
                  </a:txBody>
                  <a:tcPr/>
                </a:tc>
                <a:tc>
                  <a:txBody>
                    <a:bodyPr/>
                    <a:lstStyle/>
                    <a:p>
                      <a:r>
                        <a:rPr lang="en-US" sz="1200" dirty="0"/>
                        <a:t>* (After)</a:t>
                      </a:r>
                      <a:endParaRPr lang="en-GB" sz="1200" dirty="0"/>
                    </a:p>
                  </a:txBody>
                  <a:tcPr/>
                </a:tc>
                <a:tc>
                  <a:txBody>
                    <a:bodyPr/>
                    <a:lstStyle/>
                    <a:p>
                      <a:endParaRPr lang="en-GB" sz="1200" dirty="0"/>
                    </a:p>
                  </a:txBody>
                  <a:tcPr/>
                </a:tc>
                <a:extLst>
                  <a:ext uri="{0D108BD9-81ED-4DB2-BD59-A6C34878D82A}">
                    <a16:rowId xmlns:a16="http://schemas.microsoft.com/office/drawing/2014/main" val="2029481908"/>
                  </a:ext>
                </a:extLst>
              </a:tr>
              <a:tr h="668544">
                <a:tc>
                  <a:txBody>
                    <a:bodyPr/>
                    <a:lstStyle/>
                    <a:p>
                      <a:r>
                        <a:rPr lang="en-US" sz="1200" dirty="0"/>
                        <a:t>Coalition Support</a:t>
                      </a:r>
                      <a:endParaRPr lang="en-GB" sz="1200" dirty="0"/>
                    </a:p>
                  </a:txBody>
                  <a:tcPr/>
                </a:tc>
                <a:tc>
                  <a:txBody>
                    <a:bodyPr/>
                    <a:lstStyle/>
                    <a:p>
                      <a:endParaRPr lang="en-GB" sz="1200" dirty="0"/>
                    </a:p>
                  </a:txBody>
                  <a:tcPr/>
                </a:tc>
                <a:tc>
                  <a:txBody>
                    <a:bodyPr/>
                    <a:lstStyle/>
                    <a:p>
                      <a:endParaRPr lang="en-GB" sz="1200" dirty="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endParaRPr lang="en-GB" sz="1200"/>
                    </a:p>
                  </a:txBody>
                  <a:tcPr/>
                </a:tc>
                <a:tc>
                  <a:txBody>
                    <a:bodyPr/>
                    <a:lstStyle/>
                    <a:p>
                      <a:endParaRPr lang="en-GB" sz="1200" dirty="0"/>
                    </a:p>
                  </a:txBody>
                  <a:tcPr/>
                </a:tc>
                <a:extLst>
                  <a:ext uri="{0D108BD9-81ED-4DB2-BD59-A6C34878D82A}">
                    <a16:rowId xmlns:a16="http://schemas.microsoft.com/office/drawing/2014/main" val="45531990"/>
                  </a:ext>
                </a:extLst>
              </a:tr>
              <a:tr h="401127">
                <a:tc>
                  <a:txBody>
                    <a:bodyPr/>
                    <a:lstStyle/>
                    <a:p>
                      <a:r>
                        <a:rPr lang="en-US" sz="1200" dirty="0"/>
                        <a:t>N</a:t>
                      </a:r>
                      <a:endParaRPr lang="en-GB" sz="1200" dirty="0"/>
                    </a:p>
                  </a:txBody>
                  <a:tcPr/>
                </a:tc>
                <a:tc>
                  <a:txBody>
                    <a:bodyPr/>
                    <a:lstStyle/>
                    <a:p>
                      <a:r>
                        <a:rPr lang="en-US" sz="1200" dirty="0"/>
                        <a:t>646</a:t>
                      </a:r>
                      <a:endParaRPr lang="en-GB" sz="1200" dirty="0"/>
                    </a:p>
                  </a:txBody>
                  <a:tcPr/>
                </a:tc>
                <a:tc>
                  <a:txBody>
                    <a:bodyPr/>
                    <a:lstStyle/>
                    <a:p>
                      <a:r>
                        <a:rPr lang="en-US" sz="1200" dirty="0"/>
                        <a:t>181</a:t>
                      </a:r>
                      <a:endParaRPr lang="en-GB" sz="1200" dirty="0"/>
                    </a:p>
                  </a:txBody>
                  <a:tcPr/>
                </a:tc>
                <a:tc>
                  <a:txBody>
                    <a:bodyPr/>
                    <a:lstStyle/>
                    <a:p>
                      <a:r>
                        <a:rPr lang="en-US" sz="1200" dirty="0"/>
                        <a:t>612</a:t>
                      </a:r>
                      <a:endParaRPr lang="en-GB" sz="1200" dirty="0"/>
                    </a:p>
                  </a:txBody>
                  <a:tcPr/>
                </a:tc>
                <a:tc>
                  <a:txBody>
                    <a:bodyPr/>
                    <a:lstStyle/>
                    <a:p>
                      <a:r>
                        <a:rPr lang="en-US" sz="1200" dirty="0"/>
                        <a:t>557</a:t>
                      </a:r>
                      <a:endParaRPr lang="en-GB" sz="1200" dirty="0"/>
                    </a:p>
                  </a:txBody>
                  <a:tcPr/>
                </a:tc>
                <a:tc>
                  <a:txBody>
                    <a:bodyPr/>
                    <a:lstStyle/>
                    <a:p>
                      <a:r>
                        <a:rPr lang="en-US" sz="1200" dirty="0"/>
                        <a:t>603</a:t>
                      </a:r>
                      <a:endParaRPr lang="en-GB" sz="1200" dirty="0"/>
                    </a:p>
                  </a:txBody>
                  <a:tcPr/>
                </a:tc>
                <a:tc>
                  <a:txBody>
                    <a:bodyPr/>
                    <a:lstStyle/>
                    <a:p>
                      <a:r>
                        <a:rPr lang="en-US" sz="1200" dirty="0"/>
                        <a:t>515</a:t>
                      </a:r>
                      <a:endParaRPr lang="en-GB" sz="1200" dirty="0"/>
                    </a:p>
                  </a:txBody>
                  <a:tcPr/>
                </a:tc>
                <a:tc>
                  <a:txBody>
                    <a:bodyPr/>
                    <a:lstStyle/>
                    <a:p>
                      <a:r>
                        <a:rPr lang="en-US" sz="1200" dirty="0"/>
                        <a:t>683</a:t>
                      </a:r>
                      <a:endParaRPr lang="en-GB" sz="1200" dirty="0"/>
                    </a:p>
                  </a:txBody>
                  <a:tcPr/>
                </a:tc>
                <a:tc>
                  <a:txBody>
                    <a:bodyPr/>
                    <a:lstStyle/>
                    <a:p>
                      <a:r>
                        <a:rPr lang="en-US" sz="1200" dirty="0"/>
                        <a:t>513</a:t>
                      </a:r>
                      <a:endParaRPr lang="en-GB" sz="1200" dirty="0"/>
                    </a:p>
                  </a:txBody>
                  <a:tcPr/>
                </a:tc>
                <a:tc>
                  <a:txBody>
                    <a:bodyPr/>
                    <a:lstStyle/>
                    <a:p>
                      <a:r>
                        <a:rPr lang="en-US" sz="1200" dirty="0"/>
                        <a:t>681</a:t>
                      </a:r>
                      <a:endParaRPr lang="en-GB" sz="1200" dirty="0"/>
                    </a:p>
                  </a:txBody>
                  <a:tcPr/>
                </a:tc>
                <a:extLst>
                  <a:ext uri="{0D108BD9-81ED-4DB2-BD59-A6C34878D82A}">
                    <a16:rowId xmlns:a16="http://schemas.microsoft.com/office/drawing/2014/main" val="1771785096"/>
                  </a:ext>
                </a:extLst>
              </a:tr>
              <a:tr h="401127">
                <a:tc>
                  <a:txBody>
                    <a:bodyPr/>
                    <a:lstStyle/>
                    <a:p>
                      <a:r>
                        <a:rPr lang="en-US" sz="1200" dirty="0"/>
                        <a:t>BIC</a:t>
                      </a:r>
                      <a:endParaRPr lang="en-GB" sz="1200" dirty="0"/>
                    </a:p>
                  </a:txBody>
                  <a:tcPr/>
                </a:tc>
                <a:tc>
                  <a:txBody>
                    <a:bodyPr/>
                    <a:lstStyle/>
                    <a:p>
                      <a:r>
                        <a:rPr lang="en-US" sz="1200" dirty="0"/>
                        <a:t>1625.5</a:t>
                      </a:r>
                      <a:endParaRPr lang="en-GB" sz="1200" dirty="0"/>
                    </a:p>
                  </a:txBody>
                  <a:tcPr/>
                </a:tc>
                <a:tc>
                  <a:txBody>
                    <a:bodyPr/>
                    <a:lstStyle/>
                    <a:p>
                      <a:r>
                        <a:rPr lang="en-US" sz="1200" dirty="0"/>
                        <a:t>328.1</a:t>
                      </a:r>
                      <a:endParaRPr lang="en-GB" sz="1200" dirty="0"/>
                    </a:p>
                  </a:txBody>
                  <a:tcPr/>
                </a:tc>
                <a:tc>
                  <a:txBody>
                    <a:bodyPr/>
                    <a:lstStyle/>
                    <a:p>
                      <a:r>
                        <a:rPr lang="en-US" sz="1200" dirty="0"/>
                        <a:t>1074.7</a:t>
                      </a:r>
                      <a:endParaRPr lang="en-GB" sz="1200" dirty="0"/>
                    </a:p>
                  </a:txBody>
                  <a:tcPr/>
                </a:tc>
                <a:tc>
                  <a:txBody>
                    <a:bodyPr/>
                    <a:lstStyle/>
                    <a:p>
                      <a:r>
                        <a:rPr lang="en-US" sz="1200" dirty="0"/>
                        <a:t>949.6</a:t>
                      </a:r>
                      <a:endParaRPr lang="en-GB" sz="1200" dirty="0"/>
                    </a:p>
                  </a:txBody>
                  <a:tcPr/>
                </a:tc>
                <a:tc>
                  <a:txBody>
                    <a:bodyPr/>
                    <a:lstStyle/>
                    <a:p>
                      <a:r>
                        <a:rPr lang="en-US" sz="1200" dirty="0"/>
                        <a:t>1051.2</a:t>
                      </a:r>
                      <a:endParaRPr lang="en-GB" sz="1200" dirty="0"/>
                    </a:p>
                  </a:txBody>
                  <a:tcPr/>
                </a:tc>
                <a:tc>
                  <a:txBody>
                    <a:bodyPr/>
                    <a:lstStyle/>
                    <a:p>
                      <a:r>
                        <a:rPr lang="en-US" sz="1200" dirty="0"/>
                        <a:t>885.2</a:t>
                      </a:r>
                      <a:endParaRPr lang="en-GB" sz="1200" dirty="0"/>
                    </a:p>
                  </a:txBody>
                  <a:tcPr/>
                </a:tc>
                <a:tc>
                  <a:txBody>
                    <a:bodyPr/>
                    <a:lstStyle/>
                    <a:p>
                      <a:r>
                        <a:rPr lang="en-US" sz="1200" dirty="0"/>
                        <a:t>1128.9</a:t>
                      </a:r>
                      <a:endParaRPr lang="en-GB" sz="1200" dirty="0"/>
                    </a:p>
                  </a:txBody>
                  <a:tcPr/>
                </a:tc>
                <a:tc>
                  <a:txBody>
                    <a:bodyPr/>
                    <a:lstStyle/>
                    <a:p>
                      <a:r>
                        <a:rPr lang="en-US" sz="1200" dirty="0"/>
                        <a:t>795.6</a:t>
                      </a:r>
                      <a:endParaRPr lang="en-GB" sz="1200" dirty="0"/>
                    </a:p>
                  </a:txBody>
                  <a:tcPr/>
                </a:tc>
                <a:tc>
                  <a:txBody>
                    <a:bodyPr/>
                    <a:lstStyle/>
                    <a:p>
                      <a:r>
                        <a:rPr lang="en-US" sz="1200" dirty="0"/>
                        <a:t>1113.8</a:t>
                      </a:r>
                      <a:endParaRPr lang="en-GB" sz="1200" dirty="0"/>
                    </a:p>
                  </a:txBody>
                  <a:tcPr/>
                </a:tc>
                <a:extLst>
                  <a:ext uri="{0D108BD9-81ED-4DB2-BD59-A6C34878D82A}">
                    <a16:rowId xmlns:a16="http://schemas.microsoft.com/office/drawing/2014/main" val="2599871720"/>
                  </a:ext>
                </a:extLst>
              </a:tr>
              <a:tr h="935963">
                <a:tc>
                  <a:txBody>
                    <a:bodyPr/>
                    <a:lstStyle/>
                    <a:p>
                      <a:r>
                        <a:rPr lang="en-US" sz="1200" dirty="0"/>
                        <a:t>Adjusted Pseudo R-Squared</a:t>
                      </a:r>
                      <a:endParaRPr lang="en-GB" sz="1200" dirty="0"/>
                    </a:p>
                  </a:txBody>
                  <a:tcPr/>
                </a:tc>
                <a:tc>
                  <a:txBody>
                    <a:bodyPr/>
                    <a:lstStyle/>
                    <a:p>
                      <a:r>
                        <a:rPr lang="en-US" sz="1200" dirty="0"/>
                        <a:t>0.09521</a:t>
                      </a:r>
                      <a:endParaRPr lang="en-GB" sz="1200" dirty="0"/>
                    </a:p>
                  </a:txBody>
                  <a:tcPr/>
                </a:tc>
                <a:tc>
                  <a:txBody>
                    <a:bodyPr/>
                    <a:lstStyle/>
                    <a:p>
                      <a:r>
                        <a:rPr lang="en-US" sz="1200" dirty="0"/>
                        <a:t>-0.021449</a:t>
                      </a:r>
                      <a:endParaRPr lang="en-GB" sz="1200" dirty="0"/>
                    </a:p>
                  </a:txBody>
                  <a:tcPr/>
                </a:tc>
                <a:tc>
                  <a:txBody>
                    <a:bodyPr/>
                    <a:lstStyle/>
                    <a:p>
                      <a:r>
                        <a:rPr lang="en-US" sz="1200" dirty="0"/>
                        <a:t>0.04485</a:t>
                      </a:r>
                      <a:endParaRPr lang="en-GB" sz="1200" dirty="0"/>
                    </a:p>
                  </a:txBody>
                  <a:tcPr/>
                </a:tc>
                <a:tc>
                  <a:txBody>
                    <a:bodyPr/>
                    <a:lstStyle/>
                    <a:p>
                      <a:r>
                        <a:rPr lang="en-US" sz="1200" dirty="0"/>
                        <a:t>0.157779</a:t>
                      </a:r>
                      <a:endParaRPr lang="en-GB" sz="1200" dirty="0"/>
                    </a:p>
                  </a:txBody>
                  <a:tcPr/>
                </a:tc>
                <a:tc>
                  <a:txBody>
                    <a:bodyPr/>
                    <a:lstStyle/>
                    <a:p>
                      <a:r>
                        <a:rPr lang="en-US" sz="1200" dirty="0"/>
                        <a:t>0.07.1311</a:t>
                      </a:r>
                      <a:endParaRPr lang="en-GB" sz="1200" dirty="0"/>
                    </a:p>
                  </a:txBody>
                  <a:tcPr/>
                </a:tc>
                <a:tc>
                  <a:txBody>
                    <a:bodyPr/>
                    <a:lstStyle/>
                    <a:p>
                      <a:r>
                        <a:rPr lang="en-US" sz="1200" dirty="0"/>
                        <a:t>0.030282</a:t>
                      </a:r>
                      <a:endParaRPr lang="en-GB" sz="1200" dirty="0"/>
                    </a:p>
                  </a:txBody>
                  <a:tcPr/>
                </a:tc>
                <a:tc>
                  <a:txBody>
                    <a:bodyPr/>
                    <a:lstStyle/>
                    <a:p>
                      <a:r>
                        <a:rPr lang="en-US" sz="1200" dirty="0"/>
                        <a:t>0.179317</a:t>
                      </a:r>
                      <a:endParaRPr lang="en-GB" sz="1200" dirty="0"/>
                    </a:p>
                  </a:txBody>
                  <a:tcPr/>
                </a:tc>
                <a:tc>
                  <a:txBody>
                    <a:bodyPr/>
                    <a:lstStyle/>
                    <a:p>
                      <a:r>
                        <a:rPr lang="en-US" sz="1200" dirty="0"/>
                        <a:t>0.208345</a:t>
                      </a:r>
                      <a:endParaRPr lang="en-GB" sz="1200" dirty="0"/>
                    </a:p>
                  </a:txBody>
                  <a:tcPr/>
                </a:tc>
                <a:tc>
                  <a:txBody>
                    <a:bodyPr/>
                    <a:lstStyle/>
                    <a:p>
                      <a:r>
                        <a:rPr lang="en-US" sz="1200" dirty="0"/>
                        <a:t>0.169719</a:t>
                      </a:r>
                      <a:endParaRPr lang="en-GB" sz="1200" dirty="0"/>
                    </a:p>
                  </a:txBody>
                  <a:tcPr/>
                </a:tc>
                <a:extLst>
                  <a:ext uri="{0D108BD9-81ED-4DB2-BD59-A6C34878D82A}">
                    <a16:rowId xmlns:a16="http://schemas.microsoft.com/office/drawing/2014/main" val="399546969"/>
                  </a:ext>
                </a:extLst>
              </a:tr>
            </a:tbl>
          </a:graphicData>
        </a:graphic>
      </p:graphicFrame>
      <p:sp>
        <p:nvSpPr>
          <p:cNvPr id="11" name="Title 10">
            <a:extLst>
              <a:ext uri="{FF2B5EF4-FFF2-40B4-BE49-F238E27FC236}">
                <a16:creationId xmlns:a16="http://schemas.microsoft.com/office/drawing/2014/main" id="{EAD452A0-0A06-3312-D0B4-A6BFEAFE73B0}"/>
              </a:ext>
            </a:extLst>
          </p:cNvPr>
          <p:cNvSpPr>
            <a:spLocks noGrp="1"/>
          </p:cNvSpPr>
          <p:nvPr>
            <p:ph type="title"/>
          </p:nvPr>
        </p:nvSpPr>
        <p:spPr>
          <a:xfrm>
            <a:off x="830269" y="168721"/>
            <a:ext cx="10523531" cy="583800"/>
          </a:xfrm>
        </p:spPr>
        <p:txBody>
          <a:bodyPr>
            <a:normAutofit fontScale="90000"/>
          </a:bodyPr>
          <a:lstStyle/>
          <a:p>
            <a:r>
              <a:rPr lang="en-US" dirty="0"/>
              <a:t>Statistical significance in the FE Logistic Regression models</a:t>
            </a:r>
          </a:p>
        </p:txBody>
      </p:sp>
    </p:spTree>
    <p:extLst>
      <p:ext uri="{BB962C8B-B14F-4D97-AF65-F5344CB8AC3E}">
        <p14:creationId xmlns:p14="http://schemas.microsoft.com/office/powerpoint/2010/main" val="454851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09BAF-500A-0588-6667-F2DD596E1012}"/>
            </a:ext>
          </a:extLst>
        </p:cNvPr>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F2A78CD4-7C0B-1F0E-B6A7-EA6CB81FB650}"/>
              </a:ext>
            </a:extLst>
          </p:cNvPr>
          <p:cNvGraphicFramePr>
            <a:graphicFrameLocks noGrp="1"/>
          </p:cNvGraphicFramePr>
          <p:nvPr>
            <p:ph idx="4294967295"/>
            <p:extLst>
              <p:ext uri="{D42A27DB-BD31-4B8C-83A1-F6EECF244321}">
                <p14:modId xmlns:p14="http://schemas.microsoft.com/office/powerpoint/2010/main" val="2072920879"/>
              </p:ext>
            </p:extLst>
          </p:nvPr>
        </p:nvGraphicFramePr>
        <p:xfrm>
          <a:off x="0" y="527936"/>
          <a:ext cx="12192000" cy="6330064"/>
        </p:xfrm>
        <a:graphic>
          <a:graphicData uri="http://schemas.openxmlformats.org/drawingml/2006/table">
            <a:tbl>
              <a:tblPr firstRow="1" bandRow="1">
                <a:tableStyleId>{793D81CF-94F2-401A-BA57-92F5A7B2D0C5}</a:tableStyleId>
              </a:tblPr>
              <a:tblGrid>
                <a:gridCol w="1267326">
                  <a:extLst>
                    <a:ext uri="{9D8B030D-6E8A-4147-A177-3AD203B41FA5}">
                      <a16:colId xmlns:a16="http://schemas.microsoft.com/office/drawing/2014/main" val="2644504306"/>
                    </a:ext>
                  </a:extLst>
                </a:gridCol>
                <a:gridCol w="1171074">
                  <a:extLst>
                    <a:ext uri="{9D8B030D-6E8A-4147-A177-3AD203B41FA5}">
                      <a16:colId xmlns:a16="http://schemas.microsoft.com/office/drawing/2014/main" val="3368710911"/>
                    </a:ext>
                  </a:extLst>
                </a:gridCol>
                <a:gridCol w="930442">
                  <a:extLst>
                    <a:ext uri="{9D8B030D-6E8A-4147-A177-3AD203B41FA5}">
                      <a16:colId xmlns:a16="http://schemas.microsoft.com/office/drawing/2014/main" val="4179121072"/>
                    </a:ext>
                  </a:extLst>
                </a:gridCol>
                <a:gridCol w="1507958">
                  <a:extLst>
                    <a:ext uri="{9D8B030D-6E8A-4147-A177-3AD203B41FA5}">
                      <a16:colId xmlns:a16="http://schemas.microsoft.com/office/drawing/2014/main" val="718509505"/>
                    </a:ext>
                  </a:extLst>
                </a:gridCol>
                <a:gridCol w="1219200">
                  <a:extLst>
                    <a:ext uri="{9D8B030D-6E8A-4147-A177-3AD203B41FA5}">
                      <a16:colId xmlns:a16="http://schemas.microsoft.com/office/drawing/2014/main" val="784643960"/>
                    </a:ext>
                  </a:extLst>
                </a:gridCol>
                <a:gridCol w="1219200">
                  <a:extLst>
                    <a:ext uri="{9D8B030D-6E8A-4147-A177-3AD203B41FA5}">
                      <a16:colId xmlns:a16="http://schemas.microsoft.com/office/drawing/2014/main" val="598963392"/>
                    </a:ext>
                  </a:extLst>
                </a:gridCol>
                <a:gridCol w="1219200">
                  <a:extLst>
                    <a:ext uri="{9D8B030D-6E8A-4147-A177-3AD203B41FA5}">
                      <a16:colId xmlns:a16="http://schemas.microsoft.com/office/drawing/2014/main" val="513043428"/>
                    </a:ext>
                  </a:extLst>
                </a:gridCol>
                <a:gridCol w="1427747">
                  <a:extLst>
                    <a:ext uri="{9D8B030D-6E8A-4147-A177-3AD203B41FA5}">
                      <a16:colId xmlns:a16="http://schemas.microsoft.com/office/drawing/2014/main" val="1326301348"/>
                    </a:ext>
                  </a:extLst>
                </a:gridCol>
                <a:gridCol w="1171074">
                  <a:extLst>
                    <a:ext uri="{9D8B030D-6E8A-4147-A177-3AD203B41FA5}">
                      <a16:colId xmlns:a16="http://schemas.microsoft.com/office/drawing/2014/main" val="3124204582"/>
                    </a:ext>
                  </a:extLst>
                </a:gridCol>
                <a:gridCol w="1058779">
                  <a:extLst>
                    <a:ext uri="{9D8B030D-6E8A-4147-A177-3AD203B41FA5}">
                      <a16:colId xmlns:a16="http://schemas.microsoft.com/office/drawing/2014/main" val="2154626176"/>
                    </a:ext>
                  </a:extLst>
                </a:gridCol>
              </a:tblGrid>
              <a:tr h="768060">
                <a:tc>
                  <a:txBody>
                    <a:bodyPr/>
                    <a:lstStyle/>
                    <a:p>
                      <a:pPr algn="ctr"/>
                      <a:r>
                        <a:rPr lang="en-US" sz="1200" dirty="0"/>
                        <a:t>Independent variable</a:t>
                      </a:r>
                      <a:endParaRPr lang="en-GB" sz="1200" dirty="0"/>
                    </a:p>
                  </a:txBody>
                  <a:tcPr/>
                </a:tc>
                <a:tc>
                  <a:txBody>
                    <a:bodyPr/>
                    <a:lstStyle/>
                    <a:p>
                      <a:pPr algn="ctr"/>
                      <a:r>
                        <a:rPr lang="en-US" sz="1200" dirty="0"/>
                        <a:t>Troop support</a:t>
                      </a:r>
                      <a:endParaRPr lang="en-GB" sz="1200" dirty="0"/>
                    </a:p>
                  </a:txBody>
                  <a:tcPr/>
                </a:tc>
                <a:tc>
                  <a:txBody>
                    <a:bodyPr/>
                    <a:lstStyle/>
                    <a:p>
                      <a:pPr algn="ctr"/>
                      <a:r>
                        <a:rPr lang="en-US" sz="1200" dirty="0"/>
                        <a:t>Troop presence</a:t>
                      </a:r>
                      <a:endParaRPr lang="en-GB" sz="1200" dirty="0"/>
                    </a:p>
                  </a:txBody>
                  <a:tcPr/>
                </a:tc>
                <a:tc>
                  <a:txBody>
                    <a:bodyPr/>
                    <a:lstStyle/>
                    <a:p>
                      <a:pPr algn="ctr"/>
                      <a:r>
                        <a:rPr lang="en-US" sz="1200" dirty="0"/>
                        <a:t>Access to Infrastructure</a:t>
                      </a:r>
                      <a:endParaRPr lang="en-GB" sz="1200" dirty="0"/>
                    </a:p>
                  </a:txBody>
                  <a:tcPr/>
                </a:tc>
                <a:tc>
                  <a:txBody>
                    <a:bodyPr/>
                    <a:lstStyle/>
                    <a:p>
                      <a:pPr algn="ctr"/>
                      <a:r>
                        <a:rPr lang="en-US" sz="1200" dirty="0"/>
                        <a:t>Weapons</a:t>
                      </a:r>
                      <a:endParaRPr lang="en-GB" sz="1200" dirty="0"/>
                    </a:p>
                  </a:txBody>
                  <a:tcPr/>
                </a:tc>
                <a:tc>
                  <a:txBody>
                    <a:bodyPr/>
                    <a:lstStyle/>
                    <a:p>
                      <a:pPr algn="ctr"/>
                      <a:r>
                        <a:rPr lang="en-US" sz="1200" dirty="0"/>
                        <a:t>Materiel and Statistics</a:t>
                      </a:r>
                      <a:endParaRPr lang="en-GB" sz="1200" dirty="0"/>
                    </a:p>
                  </a:txBody>
                  <a:tcPr/>
                </a:tc>
                <a:tc>
                  <a:txBody>
                    <a:bodyPr/>
                    <a:lstStyle/>
                    <a:p>
                      <a:pPr algn="ctr"/>
                      <a:r>
                        <a:rPr lang="en-US" sz="1200" dirty="0"/>
                        <a:t>Training and Expertise</a:t>
                      </a:r>
                      <a:endParaRPr lang="en-GB" sz="1200" dirty="0"/>
                    </a:p>
                  </a:txBody>
                  <a:tcPr/>
                </a:tc>
                <a:tc>
                  <a:txBody>
                    <a:bodyPr/>
                    <a:lstStyle/>
                    <a:p>
                      <a:pPr algn="ctr"/>
                      <a:r>
                        <a:rPr lang="en-US" sz="1200" dirty="0"/>
                        <a:t>Funding</a:t>
                      </a:r>
                      <a:endParaRPr lang="en-GB" sz="1200" dirty="0"/>
                    </a:p>
                  </a:txBody>
                  <a:tcPr/>
                </a:tc>
                <a:tc>
                  <a:txBody>
                    <a:bodyPr/>
                    <a:lstStyle/>
                    <a:p>
                      <a:pPr algn="ctr"/>
                      <a:r>
                        <a:rPr lang="en-US" sz="1200" dirty="0"/>
                        <a:t>Intelligence</a:t>
                      </a:r>
                      <a:endParaRPr lang="en-GB" sz="1200" dirty="0"/>
                    </a:p>
                  </a:txBody>
                  <a:tcPr/>
                </a:tc>
                <a:tc>
                  <a:txBody>
                    <a:bodyPr/>
                    <a:lstStyle/>
                    <a:p>
                      <a:pPr algn="ctr"/>
                      <a:r>
                        <a:rPr lang="en-US" sz="1200" dirty="0"/>
                        <a:t>Access to territory</a:t>
                      </a:r>
                      <a:endParaRPr lang="en-GB" sz="1200" dirty="0"/>
                    </a:p>
                  </a:txBody>
                  <a:tcPr/>
                </a:tc>
                <a:extLst>
                  <a:ext uri="{0D108BD9-81ED-4DB2-BD59-A6C34878D82A}">
                    <a16:rowId xmlns:a16="http://schemas.microsoft.com/office/drawing/2014/main" val="2782650911"/>
                  </a:ext>
                </a:extLst>
              </a:tr>
              <a:tr h="373998">
                <a:tc>
                  <a:txBody>
                    <a:bodyPr/>
                    <a:lstStyle/>
                    <a:p>
                      <a:r>
                        <a:rPr lang="en-US" sz="1200" dirty="0"/>
                        <a:t>Intercept</a:t>
                      </a:r>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endParaRPr lang="en-GB" sz="120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extLst>
                  <a:ext uri="{0D108BD9-81ED-4DB2-BD59-A6C34878D82A}">
                    <a16:rowId xmlns:a16="http://schemas.microsoft.com/office/drawing/2014/main" val="163337631"/>
                  </a:ext>
                </a:extLst>
              </a:tr>
              <a:tr h="632838">
                <a:tc>
                  <a:txBody>
                    <a:bodyPr/>
                    <a:lstStyle/>
                    <a:p>
                      <a:r>
                        <a:rPr lang="en-US" sz="1200" dirty="0"/>
                        <a:t>Territorial dispute</a:t>
                      </a:r>
                      <a:endParaRPr lang="en-GB" sz="1200" dirty="0"/>
                    </a:p>
                  </a:txBody>
                  <a:tcPr/>
                </a:tc>
                <a:tc>
                  <a:txBody>
                    <a:bodyPr/>
                    <a:lstStyle/>
                    <a:p>
                      <a:endParaRPr lang="en-GB" sz="1200" dirty="0"/>
                    </a:p>
                  </a:txBody>
                  <a:tcPr/>
                </a:tc>
                <a:tc>
                  <a:txBody>
                    <a:bodyPr/>
                    <a:lstStyle/>
                    <a:p>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US" sz="1200" dirty="0"/>
                        <a:t>.</a:t>
                      </a:r>
                      <a:endParaRPr lang="en-GB" sz="1200" dirty="0"/>
                    </a:p>
                  </a:txBody>
                  <a:tcPr/>
                </a:tc>
                <a:tc>
                  <a:txBody>
                    <a:bodyPr/>
                    <a:lstStyle/>
                    <a:p>
                      <a:endParaRPr lang="en-GB" sz="1200" dirty="0"/>
                    </a:p>
                  </a:txBody>
                  <a:tcPr/>
                </a:tc>
                <a:tc>
                  <a:txBody>
                    <a:bodyPr/>
                    <a:lstStyle/>
                    <a:p>
                      <a:endParaRPr lang="en-GB" sz="1200"/>
                    </a:p>
                  </a:txBody>
                  <a:tcPr/>
                </a:tc>
                <a:tc>
                  <a:txBody>
                    <a:bodyPr/>
                    <a:lstStyle/>
                    <a:p>
                      <a:r>
                        <a:rPr lang="en-US" sz="1200" dirty="0"/>
                        <a:t>.</a:t>
                      </a:r>
                      <a:endParaRPr lang="en-GB" sz="1200" dirty="0"/>
                    </a:p>
                  </a:txBody>
                  <a:tcPr/>
                </a:tc>
                <a:tc>
                  <a:txBody>
                    <a:bodyPr/>
                    <a:lstStyle/>
                    <a:p>
                      <a:endParaRPr lang="en-GB" sz="1200" dirty="0"/>
                    </a:p>
                  </a:txBody>
                  <a:tcPr/>
                </a:tc>
                <a:extLst>
                  <a:ext uri="{0D108BD9-81ED-4DB2-BD59-A6C34878D82A}">
                    <a16:rowId xmlns:a16="http://schemas.microsoft.com/office/drawing/2014/main" val="2860008432"/>
                  </a:ext>
                </a:extLst>
              </a:tr>
              <a:tr h="1282684">
                <a:tc>
                  <a:txBody>
                    <a:bodyPr/>
                    <a:lstStyle/>
                    <a:p>
                      <a:r>
                        <a:rPr lang="en-US" sz="1200" dirty="0"/>
                        <a:t>Type of conflict</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(Interstate); *** (</a:t>
                      </a:r>
                      <a:r>
                        <a:rPr lang="en-US" sz="1200" dirty="0" err="1"/>
                        <a:t>Internationalised</a:t>
                      </a:r>
                      <a:r>
                        <a:rPr lang="en-US" sz="1200" dirty="0"/>
                        <a:t> Intrastate)</a:t>
                      </a:r>
                      <a:endParaRPr lang="en-GB" sz="1200" dirty="0"/>
                    </a:p>
                  </a:txBody>
                  <a:tcPr/>
                </a:tc>
                <a:tc>
                  <a:txBody>
                    <a:bodyPr/>
                    <a:lstStyle/>
                    <a:p>
                      <a:endParaRPr lang="en-GB"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Internationalised</a:t>
                      </a:r>
                      <a:r>
                        <a:rPr lang="en-US" sz="1200" dirty="0"/>
                        <a:t> Intrastate)</a:t>
                      </a:r>
                      <a:endParaRPr lang="en-GB" sz="1200" dirty="0"/>
                    </a:p>
                    <a:p>
                      <a:endParaRPr lang="en-GB" sz="1200" dirty="0"/>
                    </a:p>
                  </a:txBody>
                  <a:tcPr/>
                </a:tc>
                <a:tc>
                  <a:txBody>
                    <a:bodyPr/>
                    <a:lstStyle/>
                    <a:p>
                      <a:r>
                        <a:rPr lang="en-US" sz="1200" dirty="0"/>
                        <a:t>* (</a:t>
                      </a:r>
                      <a:r>
                        <a:rPr lang="en-US" sz="1200" dirty="0" err="1"/>
                        <a:t>Internationalised</a:t>
                      </a:r>
                      <a:r>
                        <a:rPr lang="en-US" sz="1200" dirty="0"/>
                        <a:t> Intrastate)</a:t>
                      </a:r>
                      <a:endParaRPr lang="en-GB" sz="1200" dirty="0"/>
                    </a:p>
                  </a:txBody>
                  <a:tcPr/>
                </a:tc>
                <a:tc>
                  <a:txBody>
                    <a:bodyPr/>
                    <a:lstStyle/>
                    <a:p>
                      <a:r>
                        <a:rPr lang="en-US" sz="1200" dirty="0"/>
                        <a:t>** (</a:t>
                      </a:r>
                      <a:r>
                        <a:rPr lang="en-US" sz="1200" dirty="0" err="1"/>
                        <a:t>Internationalised</a:t>
                      </a:r>
                      <a:r>
                        <a:rPr lang="en-US" sz="1200" dirty="0"/>
                        <a:t> Intrastate)</a:t>
                      </a:r>
                      <a:endParaRPr lang="en-GB" sz="1200" dirty="0"/>
                    </a:p>
                  </a:txBody>
                  <a:tcPr/>
                </a:tc>
                <a:tc>
                  <a:txBody>
                    <a:bodyPr/>
                    <a:lstStyle/>
                    <a:p>
                      <a:r>
                        <a:rPr lang="en-US" sz="1200" dirty="0"/>
                        <a:t>* (Interstate); * (</a:t>
                      </a:r>
                      <a:r>
                        <a:rPr lang="en-US" sz="1200" dirty="0" err="1"/>
                        <a:t>Internationalised</a:t>
                      </a:r>
                      <a:r>
                        <a:rPr lang="en-US" sz="1200" dirty="0"/>
                        <a:t> Intrastate)</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 (Interstate);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 (</a:t>
                      </a:r>
                      <a:r>
                        <a:rPr lang="en-US" sz="1200" dirty="0" err="1"/>
                        <a:t>Internationalised</a:t>
                      </a:r>
                      <a:r>
                        <a:rPr lang="en-US" sz="1200" dirty="0"/>
                        <a:t> Intrastate)</a:t>
                      </a:r>
                      <a:endParaRPr lang="en-GB" sz="1200" dirty="0"/>
                    </a:p>
                  </a:txBody>
                  <a:tcPr/>
                </a:tc>
                <a:tc>
                  <a:txBody>
                    <a:bodyPr/>
                    <a:lstStyle/>
                    <a:p>
                      <a:endParaRPr lang="en-GB" sz="1200" dirty="0"/>
                    </a:p>
                  </a:txBody>
                  <a:tcPr/>
                </a:tc>
                <a:tc>
                  <a:txBody>
                    <a:bodyPr/>
                    <a:lstStyle/>
                    <a:p>
                      <a:r>
                        <a:rPr lang="en-US" sz="1200" dirty="0"/>
                        <a:t>. (Interstate)</a:t>
                      </a:r>
                      <a:endParaRPr lang="en-GB" sz="1200" dirty="0"/>
                    </a:p>
                  </a:txBody>
                  <a:tcPr/>
                </a:tc>
                <a:extLst>
                  <a:ext uri="{0D108BD9-81ED-4DB2-BD59-A6C34878D82A}">
                    <a16:rowId xmlns:a16="http://schemas.microsoft.com/office/drawing/2014/main" val="259638421"/>
                  </a:ext>
                </a:extLst>
              </a:tr>
              <a:tr h="373998">
                <a:tc>
                  <a:txBody>
                    <a:bodyPr/>
                    <a:lstStyle/>
                    <a:p>
                      <a:r>
                        <a:rPr lang="en-US" sz="1200" dirty="0"/>
                        <a:t>Intensity</a:t>
                      </a:r>
                      <a:endParaRPr lang="en-GB" sz="1200" dirty="0"/>
                    </a:p>
                  </a:txBody>
                  <a:tcPr/>
                </a:tc>
                <a:tc>
                  <a:txBody>
                    <a:bodyPr/>
                    <a:lstStyle/>
                    <a:p>
                      <a:endParaRPr lang="en-GB" sz="1200"/>
                    </a:p>
                  </a:txBody>
                  <a:tcPr/>
                </a:tc>
                <a:tc>
                  <a:txBody>
                    <a:bodyPr/>
                    <a:lstStyle/>
                    <a:p>
                      <a:r>
                        <a:rPr lang="en-US" sz="1200" dirty="0"/>
                        <a:t>. (War)</a:t>
                      </a:r>
                      <a:endParaRPr lang="en-GB" sz="1200" dirty="0"/>
                    </a:p>
                  </a:txBody>
                  <a:tcPr/>
                </a:tc>
                <a:tc>
                  <a:txBody>
                    <a:bodyPr/>
                    <a:lstStyle/>
                    <a:p>
                      <a:endParaRPr lang="en-GB" sz="1200" dirty="0"/>
                    </a:p>
                  </a:txBody>
                  <a:tcPr/>
                </a:tc>
                <a:tc>
                  <a:txBody>
                    <a:bodyPr/>
                    <a:lstStyle/>
                    <a:p>
                      <a:r>
                        <a:rPr lang="en-US" sz="1200" dirty="0"/>
                        <a:t>*** (War)</a:t>
                      </a:r>
                      <a:endParaRPr lang="en-GB" sz="1200" dirty="0"/>
                    </a:p>
                  </a:txBody>
                  <a:tcPr/>
                </a:tc>
                <a:tc>
                  <a:txBody>
                    <a:bodyPr/>
                    <a:lstStyle/>
                    <a:p>
                      <a:r>
                        <a:rPr lang="en-US" sz="1200" dirty="0"/>
                        <a:t>*** (War)</a:t>
                      </a:r>
                      <a:endParaRPr lang="en-GB" sz="1200" dirty="0"/>
                    </a:p>
                  </a:txBody>
                  <a:tcPr/>
                </a:tc>
                <a:tc>
                  <a:txBody>
                    <a:bodyPr/>
                    <a:lstStyle/>
                    <a:p>
                      <a:endParaRPr lang="en-GB" sz="1200" dirty="0"/>
                    </a:p>
                  </a:txBody>
                  <a:tcPr/>
                </a:tc>
                <a:tc>
                  <a:txBody>
                    <a:bodyPr/>
                    <a:lstStyle/>
                    <a:p>
                      <a:r>
                        <a:rPr lang="en-US" sz="1200" dirty="0"/>
                        <a:t>*** (War)</a:t>
                      </a:r>
                      <a:endParaRPr lang="en-GB" sz="1200" dirty="0"/>
                    </a:p>
                  </a:txBody>
                  <a:tcPr/>
                </a:tc>
                <a:tc>
                  <a:txBody>
                    <a:bodyPr/>
                    <a:lstStyle/>
                    <a:p>
                      <a:r>
                        <a:rPr lang="en-US" sz="1200" dirty="0"/>
                        <a:t>* (War)</a:t>
                      </a:r>
                      <a:endParaRPr lang="en-GB" sz="1200" dirty="0"/>
                    </a:p>
                  </a:txBody>
                  <a:tcPr/>
                </a:tc>
                <a:tc>
                  <a:txBody>
                    <a:bodyPr/>
                    <a:lstStyle/>
                    <a:p>
                      <a:endParaRPr lang="en-GB" sz="1200" dirty="0"/>
                    </a:p>
                  </a:txBody>
                  <a:tcPr/>
                </a:tc>
                <a:extLst>
                  <a:ext uri="{0D108BD9-81ED-4DB2-BD59-A6C34878D82A}">
                    <a16:rowId xmlns:a16="http://schemas.microsoft.com/office/drawing/2014/main" val="154136659"/>
                  </a:ext>
                </a:extLst>
              </a:tr>
              <a:tr h="373998">
                <a:tc>
                  <a:txBody>
                    <a:bodyPr/>
                    <a:lstStyle/>
                    <a:p>
                      <a:r>
                        <a:rPr lang="en-US" sz="1200" dirty="0"/>
                        <a:t>Duration</a:t>
                      </a:r>
                      <a:endParaRPr lang="en-GB" sz="1200" dirty="0"/>
                    </a:p>
                  </a:txBody>
                  <a:tcPr/>
                </a:tc>
                <a:tc>
                  <a:txBody>
                    <a:bodyPr/>
                    <a:lstStyle/>
                    <a:p>
                      <a:endParaRPr lang="en-GB" sz="1200"/>
                    </a:p>
                  </a:txBody>
                  <a:tcPr/>
                </a:tc>
                <a:tc>
                  <a:txBody>
                    <a:bodyPr/>
                    <a:lstStyle/>
                    <a:p>
                      <a:endParaRPr lang="en-GB" sz="1200" dirty="0"/>
                    </a:p>
                  </a:txBody>
                  <a:tcPr/>
                </a:tc>
                <a:tc>
                  <a:txBody>
                    <a:bodyPr/>
                    <a:lstStyle/>
                    <a:p>
                      <a:r>
                        <a:rPr lang="en-US" sz="1200" dirty="0"/>
                        <a:t>*</a:t>
                      </a:r>
                      <a:endParaRPr lang="en-GB" sz="1200" dirty="0"/>
                    </a:p>
                  </a:txBody>
                  <a:tcPr/>
                </a:tc>
                <a:tc>
                  <a:txBody>
                    <a:bodyPr/>
                    <a:lstStyle/>
                    <a:p>
                      <a:endParaRPr lang="en-GB" sz="1200" dirty="0"/>
                    </a:p>
                  </a:txBody>
                  <a:tcPr/>
                </a:tc>
                <a:tc>
                  <a:txBody>
                    <a:bodyPr/>
                    <a:lstStyle/>
                    <a:p>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r>
                        <a:rPr lang="en-US" sz="1200" dirty="0"/>
                        <a:t>*</a:t>
                      </a:r>
                      <a:endParaRPr lang="en-GB" sz="1200" dirty="0"/>
                    </a:p>
                  </a:txBody>
                  <a:tcPr/>
                </a:tc>
                <a:tc>
                  <a:txBody>
                    <a:bodyPr/>
                    <a:lstStyle/>
                    <a:p>
                      <a:endParaRPr lang="en-GB" sz="1200" dirty="0"/>
                    </a:p>
                  </a:txBody>
                  <a:tcPr/>
                </a:tc>
                <a:extLst>
                  <a:ext uri="{0D108BD9-81ED-4DB2-BD59-A6C34878D82A}">
                    <a16:rowId xmlns:a16="http://schemas.microsoft.com/office/drawing/2014/main" val="1457781142"/>
                  </a:ext>
                </a:extLst>
              </a:tr>
              <a:tr h="373998">
                <a:tc>
                  <a:txBody>
                    <a:bodyPr/>
                    <a:lstStyle/>
                    <a:p>
                      <a:r>
                        <a:rPr lang="en-US" sz="1200" dirty="0"/>
                        <a:t>9/11</a:t>
                      </a:r>
                      <a:endParaRPr lang="en-GB" sz="1200" dirty="0"/>
                    </a:p>
                  </a:txBody>
                  <a:tcPr/>
                </a:tc>
                <a:tc>
                  <a:txBody>
                    <a:bodyPr/>
                    <a:lstStyle/>
                    <a:p>
                      <a:endParaRPr lang="en-GB" sz="1200"/>
                    </a:p>
                  </a:txBody>
                  <a:tcPr/>
                </a:tc>
                <a:tc>
                  <a:txBody>
                    <a:bodyPr/>
                    <a:lstStyle/>
                    <a:p>
                      <a:r>
                        <a:rPr lang="en-US" sz="1200" dirty="0"/>
                        <a:t>* (After)</a:t>
                      </a:r>
                      <a:endParaRPr lang="en-GB" sz="1200" dirty="0"/>
                    </a:p>
                  </a:txBody>
                  <a:tcPr/>
                </a:tc>
                <a:tc>
                  <a:txBody>
                    <a:bodyPr/>
                    <a:lstStyle/>
                    <a:p>
                      <a:endParaRPr lang="en-GB" sz="1200" dirty="0"/>
                    </a:p>
                  </a:txBody>
                  <a:tcPr/>
                </a:tc>
                <a:tc>
                  <a:txBody>
                    <a:bodyPr/>
                    <a:lstStyle/>
                    <a:p>
                      <a:r>
                        <a:rPr lang="en-US" sz="1200" dirty="0"/>
                        <a:t>* (After)</a:t>
                      </a:r>
                      <a:endParaRPr lang="en-GB" sz="1200" dirty="0"/>
                    </a:p>
                  </a:txBody>
                  <a:tcPr/>
                </a:tc>
                <a:tc>
                  <a:txBody>
                    <a:bodyPr/>
                    <a:lstStyle/>
                    <a:p>
                      <a:endParaRPr lang="en-GB" sz="1200" dirty="0"/>
                    </a:p>
                  </a:txBody>
                  <a:tcPr/>
                </a:tc>
                <a:tc>
                  <a:txBody>
                    <a:bodyPr/>
                    <a:lstStyle/>
                    <a:p>
                      <a:r>
                        <a:rPr lang="en-US" sz="1200" dirty="0"/>
                        <a:t>* (After)</a:t>
                      </a:r>
                      <a:endParaRPr lang="en-GB" sz="1200" dirty="0"/>
                    </a:p>
                  </a:txBody>
                  <a:tcPr/>
                </a:tc>
                <a:tc>
                  <a:txBody>
                    <a:bodyPr/>
                    <a:lstStyle/>
                    <a:p>
                      <a:endParaRPr lang="en-GB" sz="1200" dirty="0"/>
                    </a:p>
                  </a:txBody>
                  <a:tcPr/>
                </a:tc>
                <a:tc>
                  <a:txBody>
                    <a:bodyPr/>
                    <a:lstStyle/>
                    <a:p>
                      <a:r>
                        <a:rPr lang="en-US" sz="1200" dirty="0"/>
                        <a:t>*** (After)</a:t>
                      </a:r>
                      <a:endParaRPr lang="en-GB" sz="1200" dirty="0"/>
                    </a:p>
                  </a:txBody>
                  <a:tcPr/>
                </a:tc>
                <a:tc>
                  <a:txBody>
                    <a:bodyPr/>
                    <a:lstStyle/>
                    <a:p>
                      <a:endParaRPr lang="en-GB" sz="1200" dirty="0"/>
                    </a:p>
                  </a:txBody>
                  <a:tcPr/>
                </a:tc>
                <a:extLst>
                  <a:ext uri="{0D108BD9-81ED-4DB2-BD59-A6C34878D82A}">
                    <a16:rowId xmlns:a16="http://schemas.microsoft.com/office/drawing/2014/main" val="715595495"/>
                  </a:ext>
                </a:extLst>
              </a:tr>
              <a:tr h="373998">
                <a:tc>
                  <a:txBody>
                    <a:bodyPr/>
                    <a:lstStyle/>
                    <a:p>
                      <a:r>
                        <a:rPr lang="en-US" sz="1200" dirty="0"/>
                        <a:t>Cold War</a:t>
                      </a:r>
                      <a:endParaRPr lang="en-GB" sz="1200" dirty="0"/>
                    </a:p>
                  </a:txBody>
                  <a:tcPr/>
                </a:tc>
                <a:tc>
                  <a:txBody>
                    <a:bodyPr/>
                    <a:lstStyle/>
                    <a:p>
                      <a:endParaRPr lang="en-GB" sz="1200"/>
                    </a:p>
                  </a:txBody>
                  <a:tcPr/>
                </a:tc>
                <a:tc>
                  <a:txBody>
                    <a:bodyPr/>
                    <a:lstStyle/>
                    <a:p>
                      <a:endParaRPr lang="en-GB" sz="1200"/>
                    </a:p>
                  </a:txBody>
                  <a:tcPr/>
                </a:tc>
                <a:tc>
                  <a:txBody>
                    <a:bodyPr/>
                    <a:lstStyle/>
                    <a:p>
                      <a:r>
                        <a:rPr lang="en-US" sz="1200" dirty="0"/>
                        <a:t>*** (After)</a:t>
                      </a:r>
                      <a:endParaRPr lang="en-GB" sz="1200" dirty="0"/>
                    </a:p>
                  </a:txBody>
                  <a:tcPr/>
                </a:tc>
                <a:tc>
                  <a:txBody>
                    <a:bodyPr/>
                    <a:lstStyle/>
                    <a:p>
                      <a:r>
                        <a:rPr lang="en-US" sz="1200" dirty="0"/>
                        <a:t>*** (After)</a:t>
                      </a:r>
                      <a:endParaRPr lang="en-GB" sz="1200" dirty="0"/>
                    </a:p>
                  </a:txBody>
                  <a:tcPr/>
                </a:tc>
                <a:tc>
                  <a:txBody>
                    <a:bodyPr/>
                    <a:lstStyle/>
                    <a:p>
                      <a:r>
                        <a:rPr lang="en-US" sz="1200" dirty="0"/>
                        <a:t>* (After)</a:t>
                      </a:r>
                      <a:endParaRPr lang="en-GB" sz="1200" dirty="0"/>
                    </a:p>
                  </a:txBody>
                  <a:tcPr/>
                </a:tc>
                <a:tc>
                  <a:txBody>
                    <a:bodyPr/>
                    <a:lstStyle/>
                    <a:p>
                      <a:r>
                        <a:rPr lang="en-US" sz="1200" dirty="0"/>
                        <a:t>** (After)</a:t>
                      </a:r>
                      <a:endParaRPr lang="en-GB" sz="1200" dirty="0"/>
                    </a:p>
                  </a:txBody>
                  <a:tcPr/>
                </a:tc>
                <a:tc>
                  <a:txBody>
                    <a:bodyPr/>
                    <a:lstStyle/>
                    <a:p>
                      <a:r>
                        <a:rPr lang="en-US" sz="1200" dirty="0"/>
                        <a:t>** (After)</a:t>
                      </a:r>
                      <a:endParaRPr lang="en-GB" sz="1200" dirty="0"/>
                    </a:p>
                  </a:txBody>
                  <a:tcPr/>
                </a:tc>
                <a:tc>
                  <a:txBody>
                    <a:bodyPr/>
                    <a:lstStyle/>
                    <a:p>
                      <a:r>
                        <a:rPr lang="en-US" sz="1200" dirty="0"/>
                        <a:t>** (After)</a:t>
                      </a:r>
                      <a:endParaRPr lang="en-GB" sz="1200" dirty="0"/>
                    </a:p>
                  </a:txBody>
                  <a:tcPr/>
                </a:tc>
                <a:tc>
                  <a:txBody>
                    <a:bodyPr/>
                    <a:lstStyle/>
                    <a:p>
                      <a:r>
                        <a:rPr lang="en-US" sz="1200" dirty="0"/>
                        <a:t>. (After)</a:t>
                      </a:r>
                      <a:endParaRPr lang="en-GB" sz="1200" dirty="0"/>
                    </a:p>
                  </a:txBody>
                  <a:tcPr/>
                </a:tc>
                <a:extLst>
                  <a:ext uri="{0D108BD9-81ED-4DB2-BD59-A6C34878D82A}">
                    <a16:rowId xmlns:a16="http://schemas.microsoft.com/office/drawing/2014/main" val="4022398978"/>
                  </a:ext>
                </a:extLst>
              </a:tr>
              <a:tr h="654498">
                <a:tc>
                  <a:txBody>
                    <a:bodyPr/>
                    <a:lstStyle/>
                    <a:p>
                      <a:r>
                        <a:rPr lang="en-US" sz="1200" dirty="0"/>
                        <a:t>Coalition support</a:t>
                      </a:r>
                      <a:endParaRPr lang="en-GB" sz="1200" dirty="0"/>
                    </a:p>
                  </a:txBody>
                  <a:tcPr/>
                </a:tc>
                <a:tc>
                  <a:txBody>
                    <a:bodyPr/>
                    <a:lstStyle/>
                    <a:p>
                      <a:endParaRPr lang="en-GB" sz="1200"/>
                    </a:p>
                  </a:txBody>
                  <a:tcPr/>
                </a:tc>
                <a:tc>
                  <a:txBody>
                    <a:bodyPr/>
                    <a:lstStyle/>
                    <a:p>
                      <a:endParaRPr lang="en-GB" sz="1200"/>
                    </a:p>
                  </a:txBody>
                  <a:tcPr/>
                </a:tc>
                <a:tc>
                  <a:txBody>
                    <a:bodyPr/>
                    <a:lstStyle/>
                    <a:p>
                      <a:r>
                        <a:rPr lang="en-US" sz="1200" dirty="0"/>
                        <a:t>*** (Coalition)</a:t>
                      </a:r>
                      <a:endParaRPr lang="en-GB" sz="1200" dirty="0"/>
                    </a:p>
                  </a:txBody>
                  <a:tcPr/>
                </a:tc>
                <a:tc>
                  <a:txBody>
                    <a:bodyPr/>
                    <a:lstStyle/>
                    <a:p>
                      <a:endParaRPr lang="en-GB" sz="1200" dirty="0"/>
                    </a:p>
                  </a:txBody>
                  <a:tcPr/>
                </a:tc>
                <a:tc>
                  <a:txBody>
                    <a:bodyPr/>
                    <a:lstStyle/>
                    <a:p>
                      <a:endParaRPr lang="en-GB" sz="1200" dirty="0"/>
                    </a:p>
                  </a:txBody>
                  <a:tcPr/>
                </a:tc>
                <a:tc>
                  <a:txBody>
                    <a:bodyPr/>
                    <a:lstStyle/>
                    <a:p>
                      <a:endParaRPr lang="en-GB" sz="1200"/>
                    </a:p>
                  </a:txBody>
                  <a:tcPr/>
                </a:tc>
                <a:tc>
                  <a:txBody>
                    <a:bodyPr/>
                    <a:lstStyle/>
                    <a:p>
                      <a:r>
                        <a:rPr lang="en-US" sz="1200" dirty="0"/>
                        <a:t>. (Coalition)</a:t>
                      </a:r>
                      <a:endParaRPr lang="en-GB" sz="1200" dirty="0"/>
                    </a:p>
                  </a:txBody>
                  <a:tcPr/>
                </a:tc>
                <a:tc>
                  <a:txBody>
                    <a:bodyPr/>
                    <a:lstStyle/>
                    <a:p>
                      <a:r>
                        <a:rPr lang="en-US" sz="1200" dirty="0"/>
                        <a:t>* (Coalition)</a:t>
                      </a:r>
                      <a:endParaRPr lang="en-GB" sz="1200" dirty="0"/>
                    </a:p>
                  </a:txBody>
                  <a:tcPr/>
                </a:tc>
                <a:tc>
                  <a:txBody>
                    <a:bodyPr/>
                    <a:lstStyle/>
                    <a:p>
                      <a:r>
                        <a:rPr lang="en-US" sz="1200" dirty="0"/>
                        <a:t>** (Coalition)</a:t>
                      </a:r>
                      <a:endParaRPr lang="en-GB" sz="1200" dirty="0"/>
                    </a:p>
                  </a:txBody>
                  <a:tcPr/>
                </a:tc>
                <a:extLst>
                  <a:ext uri="{0D108BD9-81ED-4DB2-BD59-A6C34878D82A}">
                    <a16:rowId xmlns:a16="http://schemas.microsoft.com/office/drawing/2014/main" val="3518367104"/>
                  </a:ext>
                </a:extLst>
              </a:tr>
              <a:tr h="373998">
                <a:tc>
                  <a:txBody>
                    <a:bodyPr/>
                    <a:lstStyle/>
                    <a:p>
                      <a:r>
                        <a:rPr lang="en-US" sz="1200" dirty="0"/>
                        <a:t>N</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tc>
                  <a:txBody>
                    <a:bodyPr/>
                    <a:lstStyle/>
                    <a:p>
                      <a:r>
                        <a:rPr lang="en-US" sz="1200" dirty="0"/>
                        <a:t>1451</a:t>
                      </a:r>
                      <a:endParaRPr lang="en-GB" sz="1200" dirty="0"/>
                    </a:p>
                  </a:txBody>
                  <a:tcPr/>
                </a:tc>
                <a:extLst>
                  <a:ext uri="{0D108BD9-81ED-4DB2-BD59-A6C34878D82A}">
                    <a16:rowId xmlns:a16="http://schemas.microsoft.com/office/drawing/2014/main" val="2961417090"/>
                  </a:ext>
                </a:extLst>
              </a:tr>
              <a:tr h="373998">
                <a:tc>
                  <a:txBody>
                    <a:bodyPr/>
                    <a:lstStyle/>
                    <a:p>
                      <a:r>
                        <a:rPr lang="en-US" sz="1200" dirty="0"/>
                        <a:t>AIC</a:t>
                      </a:r>
                      <a:endParaRPr lang="en-GB" sz="1200" dirty="0"/>
                    </a:p>
                  </a:txBody>
                  <a:tcPr/>
                </a:tc>
                <a:tc>
                  <a:txBody>
                    <a:bodyPr/>
                    <a:lstStyle/>
                    <a:p>
                      <a:r>
                        <a:rPr lang="en-US" sz="1200" dirty="0"/>
                        <a:t>949.6</a:t>
                      </a:r>
                      <a:endParaRPr lang="en-GB" sz="1200" dirty="0"/>
                    </a:p>
                  </a:txBody>
                  <a:tcPr/>
                </a:tc>
                <a:tc>
                  <a:txBody>
                    <a:bodyPr/>
                    <a:lstStyle/>
                    <a:p>
                      <a:r>
                        <a:rPr lang="en-US" sz="1200" dirty="0"/>
                        <a:t>326.5</a:t>
                      </a:r>
                      <a:endParaRPr lang="en-GB" sz="1200" dirty="0"/>
                    </a:p>
                  </a:txBody>
                  <a:tcPr/>
                </a:tc>
                <a:tc>
                  <a:txBody>
                    <a:bodyPr/>
                    <a:lstStyle/>
                    <a:p>
                      <a:r>
                        <a:rPr lang="en-US" sz="1200" dirty="0"/>
                        <a:t>1250.3</a:t>
                      </a:r>
                      <a:endParaRPr lang="en-GB" sz="1200" dirty="0"/>
                    </a:p>
                  </a:txBody>
                  <a:tcPr/>
                </a:tc>
                <a:tc>
                  <a:txBody>
                    <a:bodyPr/>
                    <a:lstStyle/>
                    <a:p>
                      <a:r>
                        <a:rPr lang="en-US" sz="1200" dirty="0"/>
                        <a:t>1094.5</a:t>
                      </a:r>
                      <a:endParaRPr lang="en-GB" sz="1200" dirty="0"/>
                    </a:p>
                  </a:txBody>
                  <a:tcPr/>
                </a:tc>
                <a:tc>
                  <a:txBody>
                    <a:bodyPr/>
                    <a:lstStyle/>
                    <a:p>
                      <a:r>
                        <a:rPr lang="en-US" sz="1200" dirty="0"/>
                        <a:t>1210.8</a:t>
                      </a:r>
                      <a:endParaRPr lang="en-GB" sz="1200" dirty="0"/>
                    </a:p>
                  </a:txBody>
                  <a:tcPr/>
                </a:tc>
                <a:tc>
                  <a:txBody>
                    <a:bodyPr/>
                    <a:lstStyle/>
                    <a:p>
                      <a:r>
                        <a:rPr lang="en-US" sz="1200" dirty="0"/>
                        <a:t>1066.9</a:t>
                      </a:r>
                      <a:endParaRPr lang="en-GB" sz="1200" dirty="0"/>
                    </a:p>
                  </a:txBody>
                  <a:tcPr/>
                </a:tc>
                <a:tc>
                  <a:txBody>
                    <a:bodyPr/>
                    <a:lstStyle/>
                    <a:p>
                      <a:r>
                        <a:rPr lang="en-US" sz="1200" dirty="0"/>
                        <a:t>1317.5</a:t>
                      </a:r>
                      <a:endParaRPr lang="en-GB" sz="1200" dirty="0"/>
                    </a:p>
                  </a:txBody>
                  <a:tcPr/>
                </a:tc>
                <a:tc>
                  <a:txBody>
                    <a:bodyPr/>
                    <a:lstStyle/>
                    <a:p>
                      <a:r>
                        <a:rPr lang="en-US" sz="1200" dirty="0"/>
                        <a:t>922.5</a:t>
                      </a:r>
                      <a:endParaRPr lang="en-GB" sz="1200" dirty="0"/>
                    </a:p>
                  </a:txBody>
                  <a:tcPr/>
                </a:tc>
                <a:tc>
                  <a:txBody>
                    <a:bodyPr/>
                    <a:lstStyle/>
                    <a:p>
                      <a:r>
                        <a:rPr lang="en-US" sz="1200" dirty="0"/>
                        <a:t>1294.9</a:t>
                      </a:r>
                      <a:endParaRPr lang="en-GB" sz="1200" dirty="0"/>
                    </a:p>
                  </a:txBody>
                  <a:tcPr/>
                </a:tc>
                <a:extLst>
                  <a:ext uri="{0D108BD9-81ED-4DB2-BD59-A6C34878D82A}">
                    <a16:rowId xmlns:a16="http://schemas.microsoft.com/office/drawing/2014/main" val="2469653133"/>
                  </a:ext>
                </a:extLst>
              </a:tr>
              <a:tr h="373998">
                <a:tc>
                  <a:txBody>
                    <a:bodyPr/>
                    <a:lstStyle/>
                    <a:p>
                      <a:r>
                        <a:rPr lang="en-US" sz="1200" dirty="0"/>
                        <a:t>BIC</a:t>
                      </a:r>
                      <a:endParaRPr lang="en-GB" sz="1200" dirty="0"/>
                    </a:p>
                  </a:txBody>
                  <a:tcPr/>
                </a:tc>
                <a:tc>
                  <a:txBody>
                    <a:bodyPr/>
                    <a:lstStyle/>
                    <a:p>
                      <a:r>
                        <a:rPr lang="en-US" sz="1200" dirty="0"/>
                        <a:t>1002.4</a:t>
                      </a:r>
                      <a:endParaRPr lang="en-GB" sz="1200" dirty="0"/>
                    </a:p>
                  </a:txBody>
                  <a:tcPr/>
                </a:tc>
                <a:tc>
                  <a:txBody>
                    <a:bodyPr/>
                    <a:lstStyle/>
                    <a:p>
                      <a:r>
                        <a:rPr lang="en-US" sz="1200" dirty="0"/>
                        <a:t>379.3</a:t>
                      </a:r>
                      <a:endParaRPr lang="en-GB" sz="1200" dirty="0"/>
                    </a:p>
                  </a:txBody>
                  <a:tcPr/>
                </a:tc>
                <a:tc>
                  <a:txBody>
                    <a:bodyPr/>
                    <a:lstStyle/>
                    <a:p>
                      <a:r>
                        <a:rPr lang="en-US" sz="1200" dirty="0"/>
                        <a:t>1303.1</a:t>
                      </a:r>
                      <a:endParaRPr lang="en-GB" sz="1200" dirty="0"/>
                    </a:p>
                  </a:txBody>
                  <a:tcPr/>
                </a:tc>
                <a:tc>
                  <a:txBody>
                    <a:bodyPr/>
                    <a:lstStyle/>
                    <a:p>
                      <a:r>
                        <a:rPr lang="en-US" sz="1200" dirty="0"/>
                        <a:t>1147.3</a:t>
                      </a:r>
                      <a:endParaRPr lang="en-GB" sz="1200" dirty="0"/>
                    </a:p>
                  </a:txBody>
                  <a:tcPr/>
                </a:tc>
                <a:tc>
                  <a:txBody>
                    <a:bodyPr/>
                    <a:lstStyle/>
                    <a:p>
                      <a:r>
                        <a:rPr lang="en-US" sz="1200" dirty="0"/>
                        <a:t>1263.6</a:t>
                      </a:r>
                      <a:endParaRPr lang="en-GB" sz="1200" dirty="0"/>
                    </a:p>
                  </a:txBody>
                  <a:tcPr/>
                </a:tc>
                <a:tc>
                  <a:txBody>
                    <a:bodyPr/>
                    <a:lstStyle/>
                    <a:p>
                      <a:r>
                        <a:rPr lang="en-US" sz="1200" dirty="0"/>
                        <a:t>1119.7</a:t>
                      </a:r>
                      <a:endParaRPr lang="en-GB" sz="1200" dirty="0"/>
                    </a:p>
                  </a:txBody>
                  <a:tcPr/>
                </a:tc>
                <a:tc>
                  <a:txBody>
                    <a:bodyPr/>
                    <a:lstStyle/>
                    <a:p>
                      <a:r>
                        <a:rPr lang="en-US" sz="1200" dirty="0"/>
                        <a:t>1370.3</a:t>
                      </a:r>
                      <a:endParaRPr lang="en-GB" sz="1200" dirty="0"/>
                    </a:p>
                  </a:txBody>
                  <a:tcPr/>
                </a:tc>
                <a:tc>
                  <a:txBody>
                    <a:bodyPr/>
                    <a:lstStyle/>
                    <a:p>
                      <a:r>
                        <a:rPr lang="en-US" sz="1200" dirty="0"/>
                        <a:t>975.3</a:t>
                      </a:r>
                      <a:endParaRPr lang="en-GB" sz="1200" dirty="0"/>
                    </a:p>
                  </a:txBody>
                  <a:tcPr/>
                </a:tc>
                <a:tc>
                  <a:txBody>
                    <a:bodyPr/>
                    <a:lstStyle/>
                    <a:p>
                      <a:r>
                        <a:rPr lang="en-US" sz="1200" dirty="0"/>
                        <a:t>1347.7</a:t>
                      </a:r>
                      <a:endParaRPr lang="en-GB" sz="1200" dirty="0"/>
                    </a:p>
                  </a:txBody>
                  <a:tcPr/>
                </a:tc>
                <a:extLst>
                  <a:ext uri="{0D108BD9-81ED-4DB2-BD59-A6C34878D82A}">
                    <a16:rowId xmlns:a16="http://schemas.microsoft.com/office/drawing/2014/main" val="2810121782"/>
                  </a:ext>
                </a:extLst>
              </a:tr>
            </a:tbl>
          </a:graphicData>
        </a:graphic>
      </p:graphicFrame>
      <p:sp>
        <p:nvSpPr>
          <p:cNvPr id="11" name="Title 10">
            <a:extLst>
              <a:ext uri="{FF2B5EF4-FFF2-40B4-BE49-F238E27FC236}">
                <a16:creationId xmlns:a16="http://schemas.microsoft.com/office/drawing/2014/main" id="{D420126A-A241-5F61-313B-52B3CA196AF6}"/>
              </a:ext>
            </a:extLst>
          </p:cNvPr>
          <p:cNvSpPr>
            <a:spLocks noGrp="1"/>
          </p:cNvSpPr>
          <p:nvPr>
            <p:ph type="title"/>
          </p:nvPr>
        </p:nvSpPr>
        <p:spPr>
          <a:xfrm>
            <a:off x="834234" y="-7742"/>
            <a:ext cx="10523531" cy="583800"/>
          </a:xfrm>
        </p:spPr>
        <p:txBody>
          <a:bodyPr>
            <a:normAutofit fontScale="90000"/>
          </a:bodyPr>
          <a:lstStyle/>
          <a:p>
            <a:r>
              <a:rPr lang="en-US" dirty="0"/>
              <a:t>Statistical significance in the RE Logistic Regression models</a:t>
            </a:r>
          </a:p>
        </p:txBody>
      </p:sp>
    </p:spTree>
    <p:extLst>
      <p:ext uri="{BB962C8B-B14F-4D97-AF65-F5344CB8AC3E}">
        <p14:creationId xmlns:p14="http://schemas.microsoft.com/office/powerpoint/2010/main" val="3181930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4D871-49EE-AEC7-4114-1E830FB15353}"/>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EAA50DA9-4DEF-B75D-1BAF-676D70E5AD18}"/>
              </a:ext>
            </a:extLst>
          </p:cNvPr>
          <p:cNvSpPr>
            <a:spLocks noGrp="1"/>
          </p:cNvSpPr>
          <p:nvPr>
            <p:ph idx="4294967295"/>
          </p:nvPr>
        </p:nvSpPr>
        <p:spPr>
          <a:xfrm>
            <a:off x="830263" y="1266516"/>
            <a:ext cx="10532281" cy="4495765"/>
          </a:xfrm>
        </p:spPr>
        <p:txBody>
          <a:bodyPr>
            <a:normAutofit/>
          </a:bodyPr>
          <a:lstStyle/>
          <a:p>
            <a:pPr>
              <a:spcAft>
                <a:spcPts val="800"/>
              </a:spcAft>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Arial" panose="020B0604020202020204" pitchFamily="34" charset="0"/>
              </a:rPr>
              <a:t>Hypothesis Group 1: Conflict Characteristics influence  whether external support is provided to a conflict party.</a:t>
            </a:r>
          </a:p>
          <a:p>
            <a:pPr>
              <a:spcAft>
                <a:spcPts val="800"/>
              </a:spcAft>
              <a:buFont typeface="Calibri" panose="020F0502020204030204" pitchFamily="34" charset="0"/>
              <a:buChar char="~"/>
            </a:pPr>
            <a:r>
              <a:rPr lang="en-GB" sz="1800" dirty="0">
                <a:effectLst/>
                <a:latin typeface="Calibri" panose="020F0502020204030204" pitchFamily="34" charset="0"/>
                <a:ea typeface="Calibri" panose="020F0502020204030204" pitchFamily="34" charset="0"/>
                <a:cs typeface="Arial" panose="020B0604020202020204" pitchFamily="34" charset="0"/>
              </a:rPr>
              <a:t>Hypothesis 3: </a:t>
            </a:r>
            <a:r>
              <a:rPr lang="en-US" sz="1800" dirty="0">
                <a:effectLst/>
                <a:latin typeface="Calibri" panose="020F0502020204030204" pitchFamily="34" charset="0"/>
                <a:ea typeface="Calibri" panose="020F0502020204030204" pitchFamily="34" charset="0"/>
                <a:cs typeface="Arial" panose="020B0604020202020204" pitchFamily="34" charset="0"/>
              </a:rPr>
              <a:t>Whether support is provided in a coalition or as bilateral support affects what kind of external support is provided</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itle 10">
            <a:extLst>
              <a:ext uri="{FF2B5EF4-FFF2-40B4-BE49-F238E27FC236}">
                <a16:creationId xmlns:a16="http://schemas.microsoft.com/office/drawing/2014/main" id="{24F5449A-0B84-A7C7-2584-F287C34513C4}"/>
              </a:ext>
            </a:extLst>
          </p:cNvPr>
          <p:cNvSpPr>
            <a:spLocks noGrp="1"/>
          </p:cNvSpPr>
          <p:nvPr>
            <p:ph type="title"/>
          </p:nvPr>
        </p:nvSpPr>
        <p:spPr>
          <a:xfrm>
            <a:off x="830269" y="168721"/>
            <a:ext cx="10523531" cy="583800"/>
          </a:xfrm>
        </p:spPr>
        <p:txBody>
          <a:bodyPr>
            <a:normAutofit/>
          </a:bodyPr>
          <a:lstStyle/>
          <a:p>
            <a:r>
              <a:rPr lang="en-US" dirty="0"/>
              <a:t>Research hypotheses</a:t>
            </a:r>
          </a:p>
        </p:txBody>
      </p:sp>
    </p:spTree>
    <p:extLst>
      <p:ext uri="{BB962C8B-B14F-4D97-AF65-F5344CB8AC3E}">
        <p14:creationId xmlns:p14="http://schemas.microsoft.com/office/powerpoint/2010/main" val="405541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16384-55C7-9225-C7A3-A58187F2EDCC}"/>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B340D8BE-9FD5-FEDC-50D2-4F7D39A28199}"/>
              </a:ext>
            </a:extLst>
          </p:cNvPr>
          <p:cNvSpPr>
            <a:spLocks noGrp="1"/>
          </p:cNvSpPr>
          <p:nvPr>
            <p:ph idx="4294967295"/>
          </p:nvPr>
        </p:nvSpPr>
        <p:spPr>
          <a:xfrm>
            <a:off x="830263" y="1266516"/>
            <a:ext cx="10532281" cy="4495765"/>
          </a:xfrm>
        </p:spPr>
        <p:txBody>
          <a:bodyPr>
            <a:normAutofit fontScale="85000" lnSpcReduction="20000"/>
          </a:bodyPr>
          <a:lstStyle/>
          <a:p>
            <a:pPr marL="0" indent="0">
              <a:spcBef>
                <a:spcPts val="1200"/>
              </a:spcBef>
              <a:spcAft>
                <a:spcPts val="800"/>
              </a:spcAft>
              <a:buNone/>
            </a:pPr>
            <a:r>
              <a:rPr lang="en-GB" sz="2000" dirty="0">
                <a:effectLst/>
                <a:latin typeface="Calibri" panose="020F0502020204030204" pitchFamily="34" charset="0"/>
                <a:ea typeface="Calibri" panose="020F0502020204030204" pitchFamily="34" charset="0"/>
                <a:cs typeface="Arial" panose="020B0604020202020204" pitchFamily="34" charset="0"/>
              </a:rPr>
              <a:t>Hypothesis Group 2: Conflict characteristics influence what form  of external support is provided.</a:t>
            </a:r>
          </a:p>
          <a:p>
            <a:pPr lvl="1">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Arial" panose="020B0604020202020204" pitchFamily="34" charset="0"/>
              </a:rPr>
              <a:t>Conflict intensity influences what form of external support is provided.</a:t>
            </a:r>
          </a:p>
          <a:p>
            <a:pPr lvl="1"/>
            <a:r>
              <a:rPr lang="en-GB" sz="2000" dirty="0">
                <a:effectLst/>
                <a:latin typeface="Calibri" panose="020F0502020204030204" pitchFamily="34" charset="0"/>
                <a:ea typeface="Calibri" panose="020F0502020204030204" pitchFamily="34" charset="0"/>
                <a:cs typeface="Arial" panose="020B0604020202020204" pitchFamily="34" charset="0"/>
              </a:rPr>
              <a:t>Conflict </a:t>
            </a:r>
            <a:r>
              <a:rPr lang="en-US" sz="2000" dirty="0">
                <a:effectLst/>
                <a:latin typeface="Calibri" panose="020F0502020204030204" pitchFamily="34" charset="0"/>
                <a:ea typeface="Calibri" panose="020F0502020204030204" pitchFamily="34" charset="0"/>
                <a:cs typeface="Arial" panose="020B0604020202020204" pitchFamily="34" charset="0"/>
              </a:rPr>
              <a:t>incompatibility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Arial" panose="020B0604020202020204" pitchFamily="34" charset="0"/>
              </a:rPr>
              <a:t>The cumulative duration of conflict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Arial" panose="020B0604020202020204" pitchFamily="34" charset="0"/>
              </a:rPr>
              <a:t>The type of conflict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lvl="1">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Arial" panose="020B0604020202020204" pitchFamily="34" charset="0"/>
              </a:rPr>
              <a:t>Whether a conflict is taking place before or after 9/11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lvl="1">
              <a:spcAft>
                <a:spcPts val="800"/>
              </a:spcAft>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Arial" panose="020B0604020202020204" pitchFamily="34" charset="0"/>
              </a:rPr>
              <a:t>Whether a conflict is taking place during or after the Cold War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itle 10">
            <a:extLst>
              <a:ext uri="{FF2B5EF4-FFF2-40B4-BE49-F238E27FC236}">
                <a16:creationId xmlns:a16="http://schemas.microsoft.com/office/drawing/2014/main" id="{3776CE2C-130F-A2BC-8C8D-E76DD607847D}"/>
              </a:ext>
            </a:extLst>
          </p:cNvPr>
          <p:cNvSpPr>
            <a:spLocks noGrp="1"/>
          </p:cNvSpPr>
          <p:nvPr>
            <p:ph type="title"/>
          </p:nvPr>
        </p:nvSpPr>
        <p:spPr>
          <a:xfrm>
            <a:off x="830269" y="168721"/>
            <a:ext cx="10523531" cy="583800"/>
          </a:xfrm>
        </p:spPr>
        <p:txBody>
          <a:bodyPr>
            <a:normAutofit/>
          </a:bodyPr>
          <a:lstStyle/>
          <a:p>
            <a:r>
              <a:rPr lang="en-US" dirty="0"/>
              <a:t>Research hypotheses</a:t>
            </a:r>
          </a:p>
        </p:txBody>
      </p:sp>
    </p:spTree>
    <p:extLst>
      <p:ext uri="{BB962C8B-B14F-4D97-AF65-F5344CB8AC3E}">
        <p14:creationId xmlns:p14="http://schemas.microsoft.com/office/powerpoint/2010/main" val="3616857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80EB3-54A5-5BB9-BF08-7A18D861FEB9}"/>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28480390-B77D-11CC-D1B4-148016B90A12}"/>
              </a:ext>
            </a:extLst>
          </p:cNvPr>
          <p:cNvSpPr>
            <a:spLocks noGrp="1"/>
          </p:cNvSpPr>
          <p:nvPr>
            <p:ph idx="4294967295"/>
          </p:nvPr>
        </p:nvSpPr>
        <p:spPr>
          <a:xfrm>
            <a:off x="830263" y="1266516"/>
            <a:ext cx="10532281" cy="4495765"/>
          </a:xfrm>
        </p:spPr>
        <p:txBody>
          <a:bodyPr>
            <a:normAutofit/>
          </a:bodyPr>
          <a:lstStyle/>
          <a:p>
            <a:pPr algn="l"/>
            <a:r>
              <a:rPr lang="en-GB" sz="1800" b="0" i="0" u="none" strike="noStrike" baseline="0" dirty="0"/>
              <a:t>ES - particularly indirect forms - is significantly influenced by conflict characteristics, suggesting a calculated, ‘cold’ approach to intervention</a:t>
            </a:r>
          </a:p>
          <a:p>
            <a:pPr algn="l"/>
            <a:r>
              <a:rPr lang="en-GB" sz="1800" b="0" i="0" u="none" strike="noStrike" baseline="0" dirty="0"/>
              <a:t>the type of support provided varies with conflict characteristics</a:t>
            </a:r>
            <a:r>
              <a:rPr lang="en-GB" sz="1800" dirty="0"/>
              <a:t> </a:t>
            </a:r>
            <a:r>
              <a:rPr lang="en-GB" sz="1800" dirty="0">
                <a:sym typeface="Wingdings" panose="05000000000000000000" pitchFamily="2" charset="2"/>
              </a:rPr>
              <a:t> </a:t>
            </a:r>
            <a:r>
              <a:rPr lang="en-GB" sz="1800" b="0" i="0" u="none" strike="noStrike" baseline="0" dirty="0"/>
              <a:t>ES is not a one-size-fits-all strategy</a:t>
            </a:r>
          </a:p>
          <a:p>
            <a:pPr algn="l"/>
            <a:r>
              <a:rPr lang="en-GB" sz="1800" dirty="0"/>
              <a:t>Questions about the responsibility and liability of supporting states</a:t>
            </a:r>
          </a:p>
          <a:p>
            <a:pPr lvl="1"/>
            <a:r>
              <a:rPr lang="en-GB" sz="1800" dirty="0"/>
              <a:t>Remains underexplored in Criminology</a:t>
            </a:r>
          </a:p>
        </p:txBody>
      </p:sp>
      <p:sp>
        <p:nvSpPr>
          <p:cNvPr id="11" name="Title 10">
            <a:extLst>
              <a:ext uri="{FF2B5EF4-FFF2-40B4-BE49-F238E27FC236}">
                <a16:creationId xmlns:a16="http://schemas.microsoft.com/office/drawing/2014/main" id="{7DD3B2F0-2E95-74E3-F951-5CECA377DAE1}"/>
              </a:ext>
            </a:extLst>
          </p:cNvPr>
          <p:cNvSpPr>
            <a:spLocks noGrp="1"/>
          </p:cNvSpPr>
          <p:nvPr>
            <p:ph type="title"/>
          </p:nvPr>
        </p:nvSpPr>
        <p:spPr>
          <a:xfrm>
            <a:off x="830269" y="168721"/>
            <a:ext cx="10523531" cy="583800"/>
          </a:xfrm>
        </p:spPr>
        <p:txBody>
          <a:bodyPr>
            <a:normAutofit/>
          </a:bodyPr>
          <a:lstStyle/>
          <a:p>
            <a:r>
              <a:rPr lang="en-US" dirty="0"/>
              <a:t>Conclusion</a:t>
            </a:r>
          </a:p>
        </p:txBody>
      </p:sp>
    </p:spTree>
    <p:extLst>
      <p:ext uri="{BB962C8B-B14F-4D97-AF65-F5344CB8AC3E}">
        <p14:creationId xmlns:p14="http://schemas.microsoft.com/office/powerpoint/2010/main" val="208180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D3C74-A651-CF2C-EBE5-44CC34B1AE7D}"/>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E548BB50-E719-3FED-B145-CFB34427DEAD}"/>
              </a:ext>
            </a:extLst>
          </p:cNvPr>
          <p:cNvSpPr>
            <a:spLocks noGrp="1"/>
          </p:cNvSpPr>
          <p:nvPr>
            <p:ph idx="4294967295"/>
          </p:nvPr>
        </p:nvSpPr>
        <p:spPr>
          <a:xfrm>
            <a:off x="821519" y="2787804"/>
            <a:ext cx="10532281" cy="1287113"/>
          </a:xfrm>
        </p:spPr>
        <p:txBody>
          <a:bodyPr/>
          <a:lstStyle/>
          <a:p>
            <a:pPr marL="0" indent="0" algn="ctr">
              <a:buNone/>
            </a:pPr>
            <a:r>
              <a:rPr lang="en-GB" sz="1600" b="0" i="0" u="none" strike="noStrike" baseline="0" dirty="0">
                <a:latin typeface="Sylfaen" panose="010A0502050306030303" pitchFamily="18" charset="0"/>
              </a:rPr>
              <a:t>“a contested incompatibility that concerns government and/or territory where the use of armed force between two parties, of which at least one is the government of a state, results in at least 25 battle-related deaths in a calendar year”</a:t>
            </a:r>
            <a:endParaRPr lang="en-GB" sz="1600" dirty="0"/>
          </a:p>
        </p:txBody>
      </p:sp>
      <p:sp>
        <p:nvSpPr>
          <p:cNvPr id="11" name="Title 10">
            <a:extLst>
              <a:ext uri="{FF2B5EF4-FFF2-40B4-BE49-F238E27FC236}">
                <a16:creationId xmlns:a16="http://schemas.microsoft.com/office/drawing/2014/main" id="{989C9A13-E0AE-93F4-242E-A8B95B5123C1}"/>
              </a:ext>
            </a:extLst>
          </p:cNvPr>
          <p:cNvSpPr>
            <a:spLocks noGrp="1"/>
          </p:cNvSpPr>
          <p:nvPr>
            <p:ph type="title"/>
          </p:nvPr>
        </p:nvSpPr>
        <p:spPr>
          <a:xfrm>
            <a:off x="830269" y="168721"/>
            <a:ext cx="10523531" cy="583800"/>
          </a:xfrm>
        </p:spPr>
        <p:txBody>
          <a:bodyPr>
            <a:normAutofit/>
          </a:bodyPr>
          <a:lstStyle/>
          <a:p>
            <a:r>
              <a:rPr lang="en-US" dirty="0"/>
              <a:t>What is an ‘armed conflict’?</a:t>
            </a:r>
          </a:p>
        </p:txBody>
      </p:sp>
    </p:spTree>
    <p:extLst>
      <p:ext uri="{BB962C8B-B14F-4D97-AF65-F5344CB8AC3E}">
        <p14:creationId xmlns:p14="http://schemas.microsoft.com/office/powerpoint/2010/main" val="209865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9" y="2785443"/>
            <a:ext cx="10532281" cy="1287113"/>
          </a:xfrm>
        </p:spPr>
        <p:txBody>
          <a:bodyPr/>
          <a:lstStyle/>
          <a:p>
            <a:pPr marL="0" indent="0" algn="ctr">
              <a:buNone/>
            </a:pPr>
            <a:r>
              <a:rPr lang="en-GB" sz="1600" b="0" i="0" u="none" strike="noStrike" baseline="0" dirty="0">
                <a:latin typeface="Gill Sans Alt One Book"/>
              </a:rPr>
              <a:t>“External support is defined as the provision of militarily relevant assistance by an outside party to a primary warring party in a state-based armed conflict with the intent to assist that party in that conflict”</a:t>
            </a:r>
            <a:endParaRPr lang="en-GB" sz="16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a:bodyPr>
          <a:lstStyle/>
          <a:p>
            <a:r>
              <a:rPr lang="en-US" dirty="0"/>
              <a:t>What classifies as ‘external support’?</a:t>
            </a:r>
          </a:p>
        </p:txBody>
      </p:sp>
    </p:spTree>
    <p:extLst>
      <p:ext uri="{BB962C8B-B14F-4D97-AF65-F5344CB8AC3E}">
        <p14:creationId xmlns:p14="http://schemas.microsoft.com/office/powerpoint/2010/main" val="203793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5B81F-B4F8-E724-5D9E-32B420630C44}"/>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4E3A2CCC-0075-454D-C731-7E583401845B}"/>
              </a:ext>
            </a:extLst>
          </p:cNvPr>
          <p:cNvSpPr>
            <a:spLocks noGrp="1"/>
          </p:cNvSpPr>
          <p:nvPr>
            <p:ph idx="4294967295"/>
          </p:nvPr>
        </p:nvSpPr>
        <p:spPr>
          <a:xfrm>
            <a:off x="830263" y="1266516"/>
            <a:ext cx="10532281" cy="4495765"/>
          </a:xfrm>
        </p:spPr>
        <p:txBody>
          <a:bodyPr>
            <a:normAutofit/>
          </a:bodyPr>
          <a:lstStyle/>
          <a:p>
            <a:pPr algn="l"/>
            <a:r>
              <a:rPr lang="en-US" sz="1800" dirty="0"/>
              <a:t>Criminology has historically neglected armed conflicts </a:t>
            </a:r>
            <a:r>
              <a:rPr lang="en-GB" sz="1800" b="0" i="0" u="none" strike="noStrike" baseline="0" dirty="0"/>
              <a:t>(Hagan (2015); Jamieson (2003); Ruggiero (2015); McGarry and </a:t>
            </a:r>
            <a:r>
              <a:rPr lang="en-GB" sz="1800" b="0" i="0" u="none" strike="noStrike" baseline="0" dirty="0" err="1"/>
              <a:t>Walklate</a:t>
            </a:r>
            <a:r>
              <a:rPr lang="en-GB" sz="1800" b="0" i="0" u="none" strike="noStrike" baseline="0" dirty="0"/>
              <a:t> (2015))</a:t>
            </a:r>
            <a:endParaRPr lang="en-US" sz="1800" dirty="0"/>
          </a:p>
          <a:p>
            <a:pPr algn="l"/>
            <a:r>
              <a:rPr lang="en-GB" sz="1800" b="0" i="0" u="none" strike="noStrike" baseline="0" dirty="0"/>
              <a:t>States, through their ‘legitimate monopoly of violence’ (Weber (1919) in McGarry and </a:t>
            </a:r>
            <a:r>
              <a:rPr lang="en-GB" sz="1800" b="0" i="0" u="none" strike="noStrike" baseline="0" dirty="0" err="1"/>
              <a:t>Walklate</a:t>
            </a:r>
            <a:r>
              <a:rPr lang="en-GB" sz="1800" b="0" i="0" u="none" strike="noStrike" baseline="0" dirty="0"/>
              <a:t> (2019)), justify violence via bureaucratic rationality, framing war as a noble endeavour to solidify authority and autonomy (</a:t>
            </a:r>
            <a:r>
              <a:rPr lang="en-GB" sz="1800" b="0" i="0" u="none" strike="noStrike" baseline="0" dirty="0" err="1"/>
              <a:t>Malešević</a:t>
            </a:r>
            <a:r>
              <a:rPr lang="en-GB" sz="1800" b="0" i="0" u="none" strike="noStrike" baseline="0" dirty="0"/>
              <a:t> (2010) in </a:t>
            </a:r>
            <a:r>
              <a:rPr lang="en-GB" sz="1800" b="0" i="0" u="none" strike="noStrike" baseline="0" dirty="0" err="1"/>
              <a:t>Walklate</a:t>
            </a:r>
            <a:r>
              <a:rPr lang="en-GB" sz="1800" b="0" i="0" u="none" strike="noStrike" baseline="0" dirty="0"/>
              <a:t> and McGarry (2019)).</a:t>
            </a:r>
            <a:r>
              <a:rPr lang="en-US" sz="1800" dirty="0" err="1"/>
              <a:t>Fusce</a:t>
            </a:r>
            <a:r>
              <a:rPr lang="en-US" sz="1800" dirty="0"/>
              <a:t> est. </a:t>
            </a:r>
            <a:r>
              <a:rPr lang="en-US" sz="1800" dirty="0" err="1"/>
              <a:t>Vivamus</a:t>
            </a:r>
            <a:r>
              <a:rPr lang="en-US" sz="1800" dirty="0"/>
              <a:t> a </a:t>
            </a:r>
            <a:r>
              <a:rPr lang="en-US" sz="1800" dirty="0" err="1"/>
              <a:t>tellus</a:t>
            </a:r>
            <a:r>
              <a:rPr lang="en-US" sz="1800" dirty="0"/>
              <a:t>. </a:t>
            </a:r>
          </a:p>
          <a:p>
            <a:r>
              <a:rPr lang="en-US" sz="1800" dirty="0"/>
              <a:t>‘hot’ vs. ‘cold’ conflicts </a:t>
            </a:r>
          </a:p>
        </p:txBody>
      </p:sp>
      <p:sp>
        <p:nvSpPr>
          <p:cNvPr id="11" name="Title 10">
            <a:extLst>
              <a:ext uri="{FF2B5EF4-FFF2-40B4-BE49-F238E27FC236}">
                <a16:creationId xmlns:a16="http://schemas.microsoft.com/office/drawing/2014/main" id="{7E88E21C-6FB2-F47D-1706-0712666F5284}"/>
              </a:ext>
            </a:extLst>
          </p:cNvPr>
          <p:cNvSpPr>
            <a:spLocks noGrp="1"/>
          </p:cNvSpPr>
          <p:nvPr>
            <p:ph type="title"/>
          </p:nvPr>
        </p:nvSpPr>
        <p:spPr>
          <a:xfrm>
            <a:off x="830269" y="168721"/>
            <a:ext cx="10523531" cy="583800"/>
          </a:xfrm>
        </p:spPr>
        <p:txBody>
          <a:bodyPr>
            <a:normAutofit/>
          </a:bodyPr>
          <a:lstStyle/>
          <a:p>
            <a:r>
              <a:rPr lang="en-US" dirty="0"/>
              <a:t>Literature on armed conflicts</a:t>
            </a:r>
          </a:p>
        </p:txBody>
      </p:sp>
    </p:spTree>
    <p:extLst>
      <p:ext uri="{BB962C8B-B14F-4D97-AF65-F5344CB8AC3E}">
        <p14:creationId xmlns:p14="http://schemas.microsoft.com/office/powerpoint/2010/main" val="274785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A9DF-F185-7A7F-A231-DECD2DB48EDE}"/>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C7F62ECF-D058-EE7A-9671-E86639CE4A1E}"/>
              </a:ext>
            </a:extLst>
          </p:cNvPr>
          <p:cNvSpPr>
            <a:spLocks noGrp="1"/>
          </p:cNvSpPr>
          <p:nvPr>
            <p:ph idx="4294967295"/>
          </p:nvPr>
        </p:nvSpPr>
        <p:spPr>
          <a:xfrm>
            <a:off x="830263" y="1266516"/>
            <a:ext cx="10532281" cy="4495765"/>
          </a:xfrm>
        </p:spPr>
        <p:txBody>
          <a:bodyPr>
            <a:normAutofit/>
          </a:bodyPr>
          <a:lstStyle/>
          <a:p>
            <a:r>
              <a:rPr lang="en-GB" sz="1800" b="0" i="0" u="none" strike="noStrike" baseline="0" dirty="0">
                <a:latin typeface="LMRoman10-Regular-Identity-H"/>
              </a:rPr>
              <a:t>type and target of ES often align with intervening parties’ strategic interests.</a:t>
            </a:r>
          </a:p>
          <a:p>
            <a:pPr algn="l"/>
            <a:r>
              <a:rPr lang="en-GB" sz="1800" b="0" i="0" u="none" strike="noStrike" baseline="0" dirty="0">
                <a:latin typeface="LMRoman10-Regular-Identity-H"/>
              </a:rPr>
              <a:t>Over recent decades, the number of actors providing ES has grown, despite only a slight rise in total conflicts (Meier et al. (2023)).</a:t>
            </a:r>
          </a:p>
          <a:p>
            <a:pPr algn="l"/>
            <a:r>
              <a:rPr lang="en-GB" sz="1800" b="0" i="0" u="none" strike="noStrike" baseline="0" dirty="0">
                <a:latin typeface="LMRoman10-Regular-Identity-H"/>
              </a:rPr>
              <a:t>ES profoundly influences AC, shaping its onset (Cunningham (2016); Regan and Meachum (2014)), duration (Aydin and Regan (2012); Anderson (2019)), outcomes (Sawyer et al. (2015)), and recurrence (</a:t>
            </a:r>
            <a:r>
              <a:rPr lang="en-GB" sz="1800" b="0" i="0" u="none" strike="noStrike" baseline="0" dirty="0" err="1">
                <a:latin typeface="LMRoman10-Regular-Identity-H"/>
              </a:rPr>
              <a:t>Karlén</a:t>
            </a:r>
            <a:r>
              <a:rPr lang="en-GB" sz="1800" b="0" i="0" u="none" strike="noStrike" baseline="0" dirty="0">
                <a:latin typeface="LMRoman10-Regular-Identity-H"/>
              </a:rPr>
              <a:t> (2017)).</a:t>
            </a:r>
            <a:endParaRPr lang="en-US" sz="1800" dirty="0"/>
          </a:p>
        </p:txBody>
      </p:sp>
      <p:sp>
        <p:nvSpPr>
          <p:cNvPr id="11" name="Title 10">
            <a:extLst>
              <a:ext uri="{FF2B5EF4-FFF2-40B4-BE49-F238E27FC236}">
                <a16:creationId xmlns:a16="http://schemas.microsoft.com/office/drawing/2014/main" id="{25E64864-97C6-37BD-A3B0-2AAC7A4181AE}"/>
              </a:ext>
            </a:extLst>
          </p:cNvPr>
          <p:cNvSpPr>
            <a:spLocks noGrp="1"/>
          </p:cNvSpPr>
          <p:nvPr>
            <p:ph type="title"/>
          </p:nvPr>
        </p:nvSpPr>
        <p:spPr>
          <a:xfrm>
            <a:off x="830269" y="168721"/>
            <a:ext cx="10523531" cy="583800"/>
          </a:xfrm>
        </p:spPr>
        <p:txBody>
          <a:bodyPr>
            <a:normAutofit/>
          </a:bodyPr>
          <a:lstStyle/>
          <a:p>
            <a:r>
              <a:rPr lang="en-US" dirty="0"/>
              <a:t>Literature on external support</a:t>
            </a:r>
          </a:p>
        </p:txBody>
      </p:sp>
    </p:spTree>
    <p:extLst>
      <p:ext uri="{BB962C8B-B14F-4D97-AF65-F5344CB8AC3E}">
        <p14:creationId xmlns:p14="http://schemas.microsoft.com/office/powerpoint/2010/main" val="34252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36B61-191C-3B6A-5D6E-1BE6BA1ED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5F1AA-52EF-B6F3-9B65-B59E39ABF7D7}"/>
              </a:ext>
            </a:extLst>
          </p:cNvPr>
          <p:cNvSpPr>
            <a:spLocks noGrp="1"/>
          </p:cNvSpPr>
          <p:nvPr>
            <p:ph type="title"/>
          </p:nvPr>
        </p:nvSpPr>
        <p:spPr/>
        <p:txBody>
          <a:bodyPr/>
          <a:lstStyle/>
          <a:p>
            <a:r>
              <a:rPr lang="en-US" dirty="0"/>
              <a:t>Title Slide 6</a:t>
            </a:r>
          </a:p>
        </p:txBody>
      </p:sp>
      <p:graphicFrame>
        <p:nvGraphicFramePr>
          <p:cNvPr id="4" name="Content Placeholder 5" descr="Clustered column chart that shows values for three data series in four categories.">
            <a:extLst>
              <a:ext uri="{FF2B5EF4-FFF2-40B4-BE49-F238E27FC236}">
                <a16:creationId xmlns:a16="http://schemas.microsoft.com/office/drawing/2014/main" id="{20A752DD-65DB-3EA4-62A9-D08BA5261067}"/>
              </a:ext>
            </a:extLst>
          </p:cNvPr>
          <p:cNvGraphicFramePr>
            <a:graphicFrameLocks noGrp="1"/>
          </p:cNvGraphicFramePr>
          <p:nvPr>
            <p:ph sz="quarter" idx="10"/>
            <p:extLst>
              <p:ext uri="{D42A27DB-BD31-4B8C-83A1-F6EECF244321}">
                <p14:modId xmlns:p14="http://schemas.microsoft.com/office/powerpoint/2010/main" val="467670319"/>
              </p:ext>
            </p:extLst>
          </p:nvPr>
        </p:nvGraphicFramePr>
        <p:xfrm>
          <a:off x="1" y="1"/>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5694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2072E-5A5E-7F34-C66A-5C49E6B7A325}"/>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3E38EDBB-F847-AAE9-2632-18AE5988BBA0}"/>
              </a:ext>
            </a:extLst>
          </p:cNvPr>
          <p:cNvSpPr>
            <a:spLocks noGrp="1"/>
          </p:cNvSpPr>
          <p:nvPr>
            <p:ph idx="4294967295"/>
          </p:nvPr>
        </p:nvSpPr>
        <p:spPr>
          <a:xfrm>
            <a:off x="830263" y="1266516"/>
            <a:ext cx="10532281" cy="4495765"/>
          </a:xfrm>
        </p:spPr>
        <p:txBody>
          <a:bodyPr>
            <a:normAutofit fontScale="85000" lnSpcReduction="10000"/>
          </a:bodyPr>
          <a:lstStyle/>
          <a:p>
            <a:pPr marL="0" indent="0">
              <a:spcAft>
                <a:spcPts val="800"/>
              </a:spcAft>
              <a:buNone/>
            </a:pPr>
            <a:r>
              <a:rPr lang="en-GB" sz="1700" dirty="0">
                <a:effectLst/>
                <a:latin typeface="Calibri" panose="020F0502020204030204" pitchFamily="34" charset="0"/>
                <a:ea typeface="Calibri" panose="020F0502020204030204" pitchFamily="34" charset="0"/>
                <a:cs typeface="Arial" panose="020B0604020202020204" pitchFamily="34" charset="0"/>
              </a:rPr>
              <a:t>Hypothesis Group 1: Conflict Characteristics influence  whether external support is provided to a conflict party.</a:t>
            </a:r>
          </a:p>
          <a:p>
            <a:pPr marL="800100" lvl="1" indent="-342900">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Conflict intensity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Conflict incompatibility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The cumulative duration of conflict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The type of conflict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The region</a:t>
            </a:r>
            <a:r>
              <a:rPr lang="en-GB" sz="1700" dirty="0">
                <a:effectLst/>
                <a:latin typeface="Calibri" panose="020F0502020204030204" pitchFamily="34" charset="0"/>
                <a:ea typeface="Calibri" panose="020F0502020204030204" pitchFamily="34" charset="0"/>
                <a:cs typeface="Arial" panose="020B0604020202020204" pitchFamily="34" charset="0"/>
              </a:rPr>
              <a:t>  </a:t>
            </a:r>
            <a:r>
              <a:rPr lang="en-US" sz="1700" dirty="0">
                <a:effectLst/>
                <a:latin typeface="Calibri" panose="020F0502020204030204" pitchFamily="34" charset="0"/>
                <a:ea typeface="Calibri" panose="020F0502020204030204" pitchFamily="34" charset="0"/>
                <a:cs typeface="Arial" panose="020B0604020202020204" pitchFamily="34" charset="0"/>
              </a:rPr>
              <a:t>of conflict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Whether a conflict is taking place before or after 9/11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spcAft>
                <a:spcPts val="800"/>
              </a:spcAft>
              <a:buFont typeface="+mj-lt"/>
              <a:buAutoNum type="alphaLcParenR"/>
            </a:pPr>
            <a:r>
              <a:rPr lang="en-US" sz="1700" dirty="0">
                <a:effectLst/>
                <a:latin typeface="Calibri" panose="020F0502020204030204" pitchFamily="34" charset="0"/>
                <a:ea typeface="Calibri" panose="020F0502020204030204" pitchFamily="34" charset="0"/>
                <a:cs typeface="Arial" panose="020B0604020202020204" pitchFamily="34" charset="0"/>
              </a:rPr>
              <a:t>Whether a conflict is taking place during or after the Cold War influences whether external support is provided.</a:t>
            </a:r>
            <a:endParaRPr lang="en-GB" sz="17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itle 10">
            <a:extLst>
              <a:ext uri="{FF2B5EF4-FFF2-40B4-BE49-F238E27FC236}">
                <a16:creationId xmlns:a16="http://schemas.microsoft.com/office/drawing/2014/main" id="{575D8D92-DAF6-0748-3586-DB1157185E82}"/>
              </a:ext>
            </a:extLst>
          </p:cNvPr>
          <p:cNvSpPr>
            <a:spLocks noGrp="1"/>
          </p:cNvSpPr>
          <p:nvPr>
            <p:ph type="title"/>
          </p:nvPr>
        </p:nvSpPr>
        <p:spPr>
          <a:xfrm>
            <a:off x="830269" y="168721"/>
            <a:ext cx="10523531" cy="583800"/>
          </a:xfrm>
        </p:spPr>
        <p:txBody>
          <a:bodyPr>
            <a:normAutofit/>
          </a:bodyPr>
          <a:lstStyle/>
          <a:p>
            <a:r>
              <a:rPr lang="en-US" dirty="0"/>
              <a:t>Research hypotheses</a:t>
            </a:r>
          </a:p>
        </p:txBody>
      </p:sp>
    </p:spTree>
    <p:extLst>
      <p:ext uri="{BB962C8B-B14F-4D97-AF65-F5344CB8AC3E}">
        <p14:creationId xmlns:p14="http://schemas.microsoft.com/office/powerpoint/2010/main" val="341944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8529-2964-1405-0E28-98A8528FC5E3}"/>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D5BE7AC-633A-37D5-35E2-1063E2CFC397}"/>
              </a:ext>
            </a:extLst>
          </p:cNvPr>
          <p:cNvSpPr>
            <a:spLocks noGrp="1"/>
          </p:cNvSpPr>
          <p:nvPr>
            <p:ph idx="4294967295"/>
          </p:nvPr>
        </p:nvSpPr>
        <p:spPr>
          <a:xfrm>
            <a:off x="830263" y="1266516"/>
            <a:ext cx="10532281" cy="4495765"/>
          </a:xfrm>
        </p:spPr>
        <p:txBody>
          <a:bodyPr>
            <a:normAutofit fontScale="70000" lnSpcReduction="20000"/>
          </a:bodyPr>
          <a:lstStyle/>
          <a:p>
            <a:pPr marL="0" indent="0">
              <a:spcBef>
                <a:spcPts val="1200"/>
              </a:spcBef>
              <a:spcAft>
                <a:spcPts val="800"/>
              </a:spcAft>
              <a:buNone/>
            </a:pPr>
            <a:r>
              <a:rPr lang="en-GB" sz="2000" dirty="0">
                <a:effectLst/>
                <a:latin typeface="Calibri" panose="020F0502020204030204" pitchFamily="34" charset="0"/>
                <a:ea typeface="Calibri" panose="020F0502020204030204" pitchFamily="34" charset="0"/>
                <a:cs typeface="Arial" panose="020B0604020202020204" pitchFamily="34" charset="0"/>
              </a:rPr>
              <a:t>Hypothesis Group 2: Conflict characteristics influence what form  of external support is provided.</a:t>
            </a:r>
          </a:p>
          <a:p>
            <a:pPr marL="800100" lvl="1" indent="-342900">
              <a:buFont typeface="+mj-lt"/>
              <a:buAutoNum type="alphaLcParenR"/>
            </a:pPr>
            <a:r>
              <a:rPr lang="en-US" sz="2000" dirty="0">
                <a:effectLst/>
                <a:latin typeface="Calibri" panose="020F0502020204030204" pitchFamily="34" charset="0"/>
                <a:ea typeface="Calibri" panose="020F0502020204030204" pitchFamily="34" charset="0"/>
                <a:cs typeface="Arial" panose="020B0604020202020204" pitchFamily="34" charset="0"/>
              </a:rPr>
              <a:t>Conflict intensity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GB" sz="2000" dirty="0">
                <a:effectLst/>
                <a:latin typeface="Calibri" panose="020F0502020204030204" pitchFamily="34" charset="0"/>
                <a:ea typeface="Calibri" panose="020F0502020204030204" pitchFamily="34" charset="0"/>
                <a:cs typeface="Arial" panose="020B0604020202020204" pitchFamily="34" charset="0"/>
              </a:rPr>
              <a:t>Conflict </a:t>
            </a:r>
            <a:r>
              <a:rPr lang="en-US" sz="2000" dirty="0">
                <a:effectLst/>
                <a:latin typeface="Calibri" panose="020F0502020204030204" pitchFamily="34" charset="0"/>
                <a:ea typeface="Calibri" panose="020F0502020204030204" pitchFamily="34" charset="0"/>
                <a:cs typeface="Arial" panose="020B0604020202020204" pitchFamily="34" charset="0"/>
              </a:rPr>
              <a:t>incompatibility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2000" dirty="0">
                <a:effectLst/>
                <a:latin typeface="Calibri" panose="020F0502020204030204" pitchFamily="34" charset="0"/>
                <a:ea typeface="Calibri" panose="020F0502020204030204" pitchFamily="34" charset="0"/>
                <a:cs typeface="Arial" panose="020B0604020202020204" pitchFamily="34" charset="0"/>
              </a:rPr>
              <a:t>The cumulative duration of conflict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2000" dirty="0">
                <a:effectLst/>
                <a:latin typeface="Calibri" panose="020F0502020204030204" pitchFamily="34" charset="0"/>
                <a:ea typeface="Calibri" panose="020F0502020204030204" pitchFamily="34" charset="0"/>
                <a:cs typeface="Arial" panose="020B0604020202020204" pitchFamily="34" charset="0"/>
              </a:rPr>
              <a:t>The type of conflict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2000" dirty="0">
                <a:effectLst/>
                <a:latin typeface="Calibri" panose="020F0502020204030204" pitchFamily="34" charset="0"/>
                <a:ea typeface="Calibri" panose="020F0502020204030204" pitchFamily="34" charset="0"/>
                <a:cs typeface="Arial" panose="020B0604020202020204" pitchFamily="34" charset="0"/>
              </a:rPr>
              <a:t>The region</a:t>
            </a:r>
            <a:r>
              <a:rPr lang="en-GB" sz="2000" dirty="0">
                <a:effectLst/>
                <a:latin typeface="Calibri" panose="020F0502020204030204" pitchFamily="34" charset="0"/>
                <a:ea typeface="Calibri" panose="020F0502020204030204" pitchFamily="34" charset="0"/>
                <a:cs typeface="Arial" panose="020B0604020202020204" pitchFamily="34" charset="0"/>
              </a:rPr>
              <a:t> </a:t>
            </a:r>
            <a:r>
              <a:rPr lang="en-US" sz="2000" dirty="0">
                <a:effectLst/>
                <a:latin typeface="Calibri" panose="020F0502020204030204" pitchFamily="34" charset="0"/>
                <a:ea typeface="Calibri" panose="020F0502020204030204" pitchFamily="34" charset="0"/>
                <a:cs typeface="Arial" panose="020B0604020202020204" pitchFamily="34" charset="0"/>
              </a:rPr>
              <a:t> of conflict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buFont typeface="+mj-lt"/>
              <a:buAutoNum type="alphaLcParenR"/>
            </a:pPr>
            <a:r>
              <a:rPr lang="en-US" sz="2000" dirty="0">
                <a:effectLst/>
                <a:latin typeface="Calibri" panose="020F0502020204030204" pitchFamily="34" charset="0"/>
                <a:ea typeface="Calibri" panose="020F0502020204030204" pitchFamily="34" charset="0"/>
                <a:cs typeface="Arial" panose="020B0604020202020204" pitchFamily="34" charset="0"/>
              </a:rPr>
              <a:t>Whether a conflict is taking place before or after 9/11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spcAft>
                <a:spcPts val="800"/>
              </a:spcAft>
              <a:buFont typeface="+mj-lt"/>
              <a:buAutoNum type="alphaLcParenR"/>
            </a:pPr>
            <a:r>
              <a:rPr lang="en-US" sz="2000" dirty="0">
                <a:effectLst/>
                <a:latin typeface="Calibri" panose="020F0502020204030204" pitchFamily="34" charset="0"/>
                <a:ea typeface="Calibri" panose="020F0502020204030204" pitchFamily="34" charset="0"/>
                <a:cs typeface="Arial" panose="020B0604020202020204" pitchFamily="34" charset="0"/>
              </a:rPr>
              <a:t>Whether a conflict is taking place during or after the Cold War influences what form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itle 10">
            <a:extLst>
              <a:ext uri="{FF2B5EF4-FFF2-40B4-BE49-F238E27FC236}">
                <a16:creationId xmlns:a16="http://schemas.microsoft.com/office/drawing/2014/main" id="{54B37321-CDD3-99D4-7964-C3AE9230E50D}"/>
              </a:ext>
            </a:extLst>
          </p:cNvPr>
          <p:cNvSpPr>
            <a:spLocks noGrp="1"/>
          </p:cNvSpPr>
          <p:nvPr>
            <p:ph type="title"/>
          </p:nvPr>
        </p:nvSpPr>
        <p:spPr>
          <a:xfrm>
            <a:off x="830269" y="168721"/>
            <a:ext cx="10523531" cy="583800"/>
          </a:xfrm>
        </p:spPr>
        <p:txBody>
          <a:bodyPr>
            <a:normAutofit/>
          </a:bodyPr>
          <a:lstStyle/>
          <a:p>
            <a:r>
              <a:rPr lang="en-US" dirty="0"/>
              <a:t>Research hypotheses</a:t>
            </a:r>
          </a:p>
        </p:txBody>
      </p:sp>
    </p:spTree>
    <p:extLst>
      <p:ext uri="{BB962C8B-B14F-4D97-AF65-F5344CB8AC3E}">
        <p14:creationId xmlns:p14="http://schemas.microsoft.com/office/powerpoint/2010/main" val="202166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108B-4EC0-3C35-2103-092E8CF10A4D}"/>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495AF1C6-BC39-EA19-14DF-9244386C4CCC}"/>
              </a:ext>
            </a:extLst>
          </p:cNvPr>
          <p:cNvSpPr>
            <a:spLocks noGrp="1"/>
          </p:cNvSpPr>
          <p:nvPr>
            <p:ph idx="4294967295"/>
          </p:nvPr>
        </p:nvSpPr>
        <p:spPr>
          <a:xfrm>
            <a:off x="830263" y="1266516"/>
            <a:ext cx="10532281" cy="4495765"/>
          </a:xfrm>
        </p:spPr>
        <p:txBody>
          <a:bodyPr>
            <a:normAutofit/>
          </a:bodyPr>
          <a:lstStyle/>
          <a:p>
            <a:pPr marL="0" indent="0">
              <a:buNone/>
            </a:pPr>
            <a:r>
              <a:rPr lang="en-GB" sz="2000" dirty="0">
                <a:effectLst/>
                <a:latin typeface="Calibri" panose="020F0502020204030204" pitchFamily="34" charset="0"/>
                <a:ea typeface="Calibri" panose="020F0502020204030204" pitchFamily="34" charset="0"/>
                <a:cs typeface="Arial" panose="020B0604020202020204" pitchFamily="34" charset="0"/>
              </a:rPr>
              <a:t>Hypothesis 3: </a:t>
            </a:r>
            <a:r>
              <a:rPr lang="en-US" sz="2000" dirty="0">
                <a:effectLst/>
                <a:latin typeface="Calibri" panose="020F0502020204030204" pitchFamily="34" charset="0"/>
                <a:ea typeface="Calibri" panose="020F0502020204030204" pitchFamily="34" charset="0"/>
                <a:cs typeface="Arial" panose="020B0604020202020204" pitchFamily="34" charset="0"/>
              </a:rPr>
              <a:t>Whether support is provided in a coalition or as bilateral support affects what kind of external support is provided</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itle 10">
            <a:extLst>
              <a:ext uri="{FF2B5EF4-FFF2-40B4-BE49-F238E27FC236}">
                <a16:creationId xmlns:a16="http://schemas.microsoft.com/office/drawing/2014/main" id="{3871D9AA-849D-BB26-F538-C17F595ADE2A}"/>
              </a:ext>
            </a:extLst>
          </p:cNvPr>
          <p:cNvSpPr>
            <a:spLocks noGrp="1"/>
          </p:cNvSpPr>
          <p:nvPr>
            <p:ph type="title"/>
          </p:nvPr>
        </p:nvSpPr>
        <p:spPr>
          <a:xfrm>
            <a:off x="830269" y="168721"/>
            <a:ext cx="10523531" cy="583800"/>
          </a:xfrm>
        </p:spPr>
        <p:txBody>
          <a:bodyPr>
            <a:normAutofit/>
          </a:bodyPr>
          <a:lstStyle/>
          <a:p>
            <a:r>
              <a:rPr lang="en-US" dirty="0"/>
              <a:t>Research hypotheses</a:t>
            </a:r>
          </a:p>
        </p:txBody>
      </p:sp>
    </p:spTree>
    <p:extLst>
      <p:ext uri="{BB962C8B-B14F-4D97-AF65-F5344CB8AC3E}">
        <p14:creationId xmlns:p14="http://schemas.microsoft.com/office/powerpoint/2010/main" val="4231566000"/>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0</TotalTime>
  <Words>1663</Words>
  <Application>Microsoft Office PowerPoint</Application>
  <PresentationFormat>Widescreen</PresentationFormat>
  <Paragraphs>241</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Meiryo UI</vt:lpstr>
      <vt:lpstr>MingLiU</vt:lpstr>
      <vt:lpstr>Arial</vt:lpstr>
      <vt:lpstr>Calibri</vt:lpstr>
      <vt:lpstr>Gill Sans Alt One Book</vt:lpstr>
      <vt:lpstr>LMRoman10-Regular-Identity-H</vt:lpstr>
      <vt:lpstr>Sylfaen</vt:lpstr>
      <vt:lpstr>Wingdings</vt:lpstr>
      <vt:lpstr>Bold Tech</vt:lpstr>
      <vt:lpstr>Cold Calculations –  How conflict characteristics shape external support in armed conflicts</vt:lpstr>
      <vt:lpstr>What is an ‘armed conflict’?</vt:lpstr>
      <vt:lpstr>What classifies as ‘external support’?</vt:lpstr>
      <vt:lpstr>Literature on armed conflicts</vt:lpstr>
      <vt:lpstr>Literature on external support</vt:lpstr>
      <vt:lpstr>Title Slide 6</vt:lpstr>
      <vt:lpstr>Research hypotheses</vt:lpstr>
      <vt:lpstr>Research hypotheses</vt:lpstr>
      <vt:lpstr>Research hypotheses</vt:lpstr>
      <vt:lpstr>Data</vt:lpstr>
      <vt:lpstr>Methodology</vt:lpstr>
      <vt:lpstr>Title Slide 6</vt:lpstr>
      <vt:lpstr>Title Slide 6</vt:lpstr>
      <vt:lpstr>Title Slide 6</vt:lpstr>
      <vt:lpstr>Statistical significance in the FE Logistic Regression models</vt:lpstr>
      <vt:lpstr>Statistical significance in the RE Logistic Regression models</vt:lpstr>
      <vt:lpstr>Research hypotheses</vt:lpstr>
      <vt:lpstr>Research hypotheses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Celine Giese</dc:creator>
  <cp:lastModifiedBy>Celine Giese</cp:lastModifiedBy>
  <cp:revision>9</cp:revision>
  <dcterms:created xsi:type="dcterms:W3CDTF">2025-05-19T11:43:04Z</dcterms:created>
  <dcterms:modified xsi:type="dcterms:W3CDTF">2025-05-20T09:26:18Z</dcterms:modified>
</cp:coreProperties>
</file>